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0" r:id="rId2"/>
    <p:sldId id="256" r:id="rId3"/>
    <p:sldId id="277" r:id="rId4"/>
    <p:sldId id="258" r:id="rId5"/>
    <p:sldId id="272" r:id="rId6"/>
    <p:sldId id="275" r:id="rId7"/>
    <p:sldId id="276" r:id="rId8"/>
    <p:sldId id="274" r:id="rId9"/>
  </p:sldIdLst>
  <p:sldSz cx="12192000" cy="6858000"/>
  <p:notesSz cx="6858000" cy="9144000"/>
  <p:defaultTextStyle>
    <a:defPPr>
      <a:defRPr lang="en-CO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A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/>
    <p:restoredTop sz="94741"/>
  </p:normalViewPr>
  <p:slideViewPr>
    <p:cSldViewPr snapToGrid="0" snapToObjects="1">
      <p:cViewPr varScale="1">
        <p:scale>
          <a:sx n="62" d="100"/>
          <a:sy n="62" d="100"/>
        </p:scale>
        <p:origin x="9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F9887-59CC-D14C-9B09-B3E88C1FB847}" type="datetimeFigureOut">
              <a:rPr lang="en-CO" smtClean="0"/>
              <a:t>06/29/2021</a:t>
            </a:fld>
            <a:endParaRPr lang="en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66146-056E-524A-9850-6AA919866621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568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1AF5-B519-B041-9F93-6BB90EAC5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24978-F992-6148-BF04-C2ABA5B54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15D24-5A48-544C-96D9-5E71E06E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7241-D527-374C-B5A5-0E41CE9EEB4D}" type="datetimeFigureOut">
              <a:rPr lang="en-CO" smtClean="0"/>
              <a:t>06/29/2021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76EF6-46DE-3346-9F15-65785510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C1D2-1936-4A45-A17E-915C369D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A4E4-B973-2342-9E49-23CE74C0944C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8098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6CF8-08CC-5E44-AA7A-D3F268BC5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9ED3C-EC4D-104E-817E-F7AA30785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CBFBA-EE84-8D4F-9805-31B962B4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7241-D527-374C-B5A5-0E41CE9EEB4D}" type="datetimeFigureOut">
              <a:rPr lang="en-CO" smtClean="0"/>
              <a:t>06/29/2021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4D9C6-723D-2F45-9CC1-3C67366E5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45DE4-E306-3B44-806E-374AC32F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A4E4-B973-2342-9E49-23CE74C0944C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93817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2D0B4A-3AAD-0B4A-B78B-FBA4B55159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FCF89-B0AF-C544-815B-D5E1FF7D1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5288F-FDC6-A04E-8783-609C2B5E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7241-D527-374C-B5A5-0E41CE9EEB4D}" type="datetimeFigureOut">
              <a:rPr lang="en-CO" smtClean="0"/>
              <a:t>06/29/2021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79D98-83E4-B945-92C2-671C4913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44B15-0789-1D4E-9368-628A5CC9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A4E4-B973-2342-9E49-23CE74C0944C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48652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1BC42665-EE02-5B43-84FB-F5B43CD49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9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0BA6-944F-754A-BDC5-E257CA61C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6FC75-6915-B84C-85A9-B3C6DCE3A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3CAF0-1FE0-D14B-85C2-D04BED6B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7241-D527-374C-B5A5-0E41CE9EEB4D}" type="datetimeFigureOut">
              <a:rPr lang="en-CO" smtClean="0"/>
              <a:t>06/29/2021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E518A-E89B-2846-BB9A-9FCA0C80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0EBE2-DBC6-9146-8A53-4823C6D3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A4E4-B973-2342-9E49-23CE74C0944C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19776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0E08-0D08-B349-85D7-17216CC1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E8908-FDBF-F748-958B-FC878D007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54985-D271-B245-A460-7564F9F14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7241-D527-374C-B5A5-0E41CE9EEB4D}" type="datetimeFigureOut">
              <a:rPr lang="en-CO" smtClean="0"/>
              <a:t>06/29/2021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87F8C-262A-FE45-9597-4179736E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14127-CF3D-1A40-AA2D-43847C56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A4E4-B973-2342-9E49-23CE74C0944C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75401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768D-C722-5145-BD95-A7C709E3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754BA-1E51-CB4F-B9FD-48F368CFC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06A6A-403C-2241-A990-55C805E53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361F6-36B2-FA47-816D-303865987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7241-D527-374C-B5A5-0E41CE9EEB4D}" type="datetimeFigureOut">
              <a:rPr lang="en-CO" smtClean="0"/>
              <a:t>06/29/2021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67811-1B96-5B45-87CE-D97E44B6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67AD5-9248-0D45-AE78-78F8B9AA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A4E4-B973-2342-9E49-23CE74C0944C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81376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6CA7-5E04-F548-903F-6A4680A7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478CF-17BB-0041-AD48-75F0303FB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1A770-CB1F-684B-921D-658E7B432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0B443-D93C-054F-B99A-5E8C5C432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5BBFBF-B43C-6741-A480-BF69DFB8F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7BE56-8FA3-A349-8D04-8266FA4E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7241-D527-374C-B5A5-0E41CE9EEB4D}" type="datetimeFigureOut">
              <a:rPr lang="en-CO" smtClean="0"/>
              <a:t>06/29/2021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8B581-B8A4-8447-B316-0BA35C47F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41D2F-5076-6B4B-8F2F-08691BA9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A4E4-B973-2342-9E49-23CE74C0944C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17634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A321C-ADD4-3942-8013-388F83CB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CDBA4-148B-1442-9674-7BB5FA28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7241-D527-374C-B5A5-0E41CE9EEB4D}" type="datetimeFigureOut">
              <a:rPr lang="en-CO" smtClean="0"/>
              <a:t>06/29/2021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BB7EC-45E2-664C-A29C-191C7D5F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BA702-693A-3F41-BF39-79C81C1D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A4E4-B973-2342-9E49-23CE74C0944C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07440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8F068B-DC06-5744-A756-486C1ED1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7241-D527-374C-B5A5-0E41CE9EEB4D}" type="datetimeFigureOut">
              <a:rPr lang="en-CO" smtClean="0"/>
              <a:t>06/29/2021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7D690-C17E-C945-8464-771873CF9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C455D-EAC2-C344-9DC7-B1028AD4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A4E4-B973-2342-9E49-23CE74C0944C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00580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FA4CC-5959-BF4B-ADC1-375A5CB9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D63FC-E67B-164B-B3FE-A8278E816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09D6B-6B80-F141-8155-F77E85624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C2E7D-AEB6-7747-AE82-EC704760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7241-D527-374C-B5A5-0E41CE9EEB4D}" type="datetimeFigureOut">
              <a:rPr lang="en-CO" smtClean="0"/>
              <a:t>06/29/2021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ED92A-689F-344D-A86B-F7BD39CD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D1A86-84DA-DD4E-A842-0C41DA0F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A4E4-B973-2342-9E49-23CE74C0944C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0765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17A0-D0B2-FB4D-BCBA-227560AF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7F1586-B23B-974A-9BF7-DFA544954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07335-7D70-6F49-9930-45CB5DDA2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B0E2E-F708-D344-99B2-59DF2D2B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7241-D527-374C-B5A5-0E41CE9EEB4D}" type="datetimeFigureOut">
              <a:rPr lang="en-CO" smtClean="0"/>
              <a:t>06/29/2021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6901B-5BB9-3647-9019-87E0A4D12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73F06-8F66-0A43-A3CC-3343734E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A4E4-B973-2342-9E49-23CE74C0944C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73764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6707CF-E79E-084B-AE8B-7F7ED101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DD2E6-8077-574E-9890-AAE8FDBF3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89FB5-A4CD-364F-9475-C4D5C84A0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87241-D527-374C-B5A5-0E41CE9EEB4D}" type="datetimeFigureOut">
              <a:rPr lang="en-CO" smtClean="0"/>
              <a:t>06/29/2021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6F0B7-0D24-3340-ABA7-2D6FF80D0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EE198-199C-CC45-B915-34C46F590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4A4E4-B973-2342-9E49-23CE74C0944C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37928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ue&#10;&#10;Description automatically generated">
            <a:extLst>
              <a:ext uri="{FF2B5EF4-FFF2-40B4-BE49-F238E27FC236}">
                <a16:creationId xmlns:a16="http://schemas.microsoft.com/office/drawing/2014/main" id="{3E4C144D-4983-6F4B-8693-D6FFD4C80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1"/>
            <a:ext cx="12192000" cy="68433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63965F-35E7-214E-94E4-49C38AF00E63}"/>
              </a:ext>
            </a:extLst>
          </p:cNvPr>
          <p:cNvSpPr txBox="1"/>
          <p:nvPr/>
        </p:nvSpPr>
        <p:spPr>
          <a:xfrm>
            <a:off x="422665" y="3922267"/>
            <a:ext cx="9220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Lora" panose="02000803000000020004" pitchFamily="2" charset="77"/>
              </a:rPr>
              <a:t>Comité Directivo No 1.</a:t>
            </a:r>
          </a:p>
          <a:p>
            <a:r>
              <a:rPr lang="es-ES" sz="4000" b="1" dirty="0">
                <a:solidFill>
                  <a:schemeClr val="bg1"/>
                </a:solidFill>
                <a:latin typeface="Lora" panose="02000803000000020004" pitchFamily="2" charset="77"/>
              </a:rPr>
              <a:t>Convenio 022 – 2021 </a:t>
            </a:r>
            <a:endParaRPr lang="en-CO" sz="4000" b="1">
              <a:solidFill>
                <a:schemeClr val="bg1"/>
              </a:solidFill>
              <a:latin typeface="Lora" panose="02000803000000020004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7BED1-ADDE-554F-B935-DAF9A728465C}"/>
              </a:ext>
            </a:extLst>
          </p:cNvPr>
          <p:cNvSpPr txBox="1"/>
          <p:nvPr/>
        </p:nvSpPr>
        <p:spPr>
          <a:xfrm>
            <a:off x="422665" y="5109469"/>
            <a:ext cx="6847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i="1" dirty="0">
                <a:solidFill>
                  <a:schemeClr val="bg1"/>
                </a:solidFill>
                <a:latin typeface="Lora" panose="02000803000000020004" pitchFamily="2" charset="77"/>
              </a:rPr>
              <a:t>Área Reducci</a:t>
            </a:r>
            <a:r>
              <a:rPr lang="es-CO" sz="3000" i="1" dirty="0">
                <a:solidFill>
                  <a:schemeClr val="bg1"/>
                </a:solidFill>
                <a:latin typeface="Lora" panose="02000803000000020004" pitchFamily="2" charset="77"/>
              </a:rPr>
              <a:t>ón de Pobreza e Inequidades.</a:t>
            </a:r>
            <a:r>
              <a:rPr lang="en-CO" sz="3000" i="1">
                <a:solidFill>
                  <a:schemeClr val="bg1"/>
                </a:solidFill>
                <a:latin typeface="Lora" panose="02000803000000020004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878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CD0514-6DA0-2A49-ADDC-F639A7777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381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3527B3-32EA-CF45-BBD1-5636E453B7D0}"/>
              </a:ext>
            </a:extLst>
          </p:cNvPr>
          <p:cNvSpPr txBox="1"/>
          <p:nvPr/>
        </p:nvSpPr>
        <p:spPr>
          <a:xfrm>
            <a:off x="422508" y="646798"/>
            <a:ext cx="647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5FAA"/>
                </a:solidFill>
                <a:latin typeface="Century Gothic" panose="020B0502020202020204" pitchFamily="34" charset="0"/>
              </a:rPr>
              <a:t>Orden del día.</a:t>
            </a:r>
            <a:endParaRPr lang="en-CO" sz="3600" b="1">
              <a:solidFill>
                <a:srgbClr val="005FAA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26FC13-9861-CE43-9A31-69E489317E5E}"/>
              </a:ext>
            </a:extLst>
          </p:cNvPr>
          <p:cNvSpPr txBox="1"/>
          <p:nvPr/>
        </p:nvSpPr>
        <p:spPr>
          <a:xfrm>
            <a:off x="939569" y="2323808"/>
            <a:ext cx="4154946" cy="322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400" dirty="0">
                <a:latin typeface="Century Gothic" panose="020B0502020202020204" pitchFamily="34" charset="0"/>
              </a:rPr>
              <a:t>Saludo.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400" dirty="0">
                <a:latin typeface="Century Gothic" panose="020B0502020202020204" pitchFamily="34" charset="0"/>
              </a:rPr>
              <a:t>Alcance del proyecto.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400" dirty="0">
                <a:latin typeface="Century Gothic" panose="020B0502020202020204" pitchFamily="34" charset="0"/>
              </a:rPr>
              <a:t>Plan Operativo.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400" dirty="0">
                <a:latin typeface="Century Gothic" panose="020B0502020202020204" pitchFamily="34" charset="0"/>
              </a:rPr>
              <a:t>Convocatoria Negocios Inclusivos.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endParaRPr lang="en-CO">
              <a:latin typeface="Century Gothic" panose="020B0502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C367378-F139-1C42-BA3F-FD0DB7E13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63677"/>
            <a:ext cx="5321465" cy="399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422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CD0514-6DA0-2A49-ADDC-F639A7777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381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3527B3-32EA-CF45-BBD1-5636E453B7D0}"/>
              </a:ext>
            </a:extLst>
          </p:cNvPr>
          <p:cNvSpPr txBox="1"/>
          <p:nvPr/>
        </p:nvSpPr>
        <p:spPr>
          <a:xfrm>
            <a:off x="422508" y="741800"/>
            <a:ext cx="647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5FAA"/>
                </a:solidFill>
                <a:latin typeface="Century Gothic" panose="020B0502020202020204" pitchFamily="34" charset="0"/>
              </a:rPr>
              <a:t>Objetivo General</a:t>
            </a:r>
            <a:endParaRPr lang="en-CO" sz="3600" b="1">
              <a:solidFill>
                <a:srgbClr val="005FAA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26FC13-9861-CE43-9A31-69E489317E5E}"/>
              </a:ext>
            </a:extLst>
          </p:cNvPr>
          <p:cNvSpPr txBox="1"/>
          <p:nvPr/>
        </p:nvSpPr>
        <p:spPr>
          <a:xfrm>
            <a:off x="422507" y="1560723"/>
            <a:ext cx="10782768" cy="1701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Aunar esfuerzos técnicos, administrativos y financieros para apoyar el fortalecimiento de micronegocios conformados por víctimas del conflicto armado interno pertenecientes a comunidades indígenas y afrodescendientes, mediante la implementación de estrategias que favorezcan sus capacidades para la inserción a mercados.</a:t>
            </a:r>
            <a:endParaRPr lang="en-CO"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A269F7-DB31-7843-B6CC-E9C6E5C8E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66" y="3859481"/>
            <a:ext cx="3521022" cy="2640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1FADC4-E320-9944-8950-5BA0F79E1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380" y="3859480"/>
            <a:ext cx="3521022" cy="2640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EE784B4-8DD6-B740-A01C-D1E9B0A3E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072" y="3859480"/>
            <a:ext cx="3521022" cy="2640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70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4A6CAF-0DD8-B543-A7DC-1D15392202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824"/>
            <a:ext cx="12191998" cy="6838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64E950-8526-B243-8026-BE5F24BA9BF2}"/>
              </a:ext>
            </a:extLst>
          </p:cNvPr>
          <p:cNvSpPr txBox="1"/>
          <p:nvPr/>
        </p:nvSpPr>
        <p:spPr>
          <a:xfrm>
            <a:off x="3966359" y="1827774"/>
            <a:ext cx="740030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13" lvl="2" indent="-285750" algn="just">
              <a:buFont typeface="Wingdings" pitchFamily="2" charset="2"/>
              <a:buChar char="ü"/>
            </a:pPr>
            <a:r>
              <a:rPr lang="es-ES_tradnl" sz="1700" dirty="0">
                <a:latin typeface="Century Gothic" panose="020B0502020202020204" pitchFamily="34" charset="0"/>
              </a:rPr>
              <a:t>Identificar y caracterizar el negocio colectivo.</a:t>
            </a:r>
          </a:p>
          <a:p>
            <a:pPr marL="1200113" lvl="2" indent="-285750" algn="just">
              <a:buFont typeface="Wingdings" pitchFamily="2" charset="2"/>
              <a:buChar char="ü"/>
            </a:pPr>
            <a:endParaRPr lang="es-CO" sz="1700" dirty="0">
              <a:latin typeface="Century Gothic" panose="020B0502020202020204" pitchFamily="34" charset="0"/>
            </a:endParaRPr>
          </a:p>
          <a:p>
            <a:pPr marL="1200113" lvl="2" indent="-285750" algn="just">
              <a:buFont typeface="Wingdings" pitchFamily="2" charset="2"/>
              <a:buChar char="ü"/>
            </a:pPr>
            <a:r>
              <a:rPr lang="es-ES_tradnl" sz="1700" dirty="0">
                <a:latin typeface="Century Gothic" panose="020B0502020202020204" pitchFamily="34" charset="0"/>
              </a:rPr>
              <a:t>Gestionar aliados comerciales y adelantar negociaciones en el marco de una relación gana-gana.</a:t>
            </a:r>
          </a:p>
          <a:p>
            <a:pPr marL="1200113" lvl="2" indent="-285750" algn="just">
              <a:buFont typeface="Wingdings" pitchFamily="2" charset="2"/>
              <a:buChar char="ü"/>
            </a:pPr>
            <a:endParaRPr lang="es-CO" sz="1700" dirty="0">
              <a:latin typeface="Century Gothic" panose="020B0502020202020204" pitchFamily="34" charset="0"/>
            </a:endParaRPr>
          </a:p>
          <a:p>
            <a:pPr marL="1200113" lvl="2" indent="-285750" algn="just">
              <a:buFont typeface="Wingdings" pitchFamily="2" charset="2"/>
              <a:buChar char="ü"/>
            </a:pPr>
            <a:r>
              <a:rPr lang="es-ES_tradnl" sz="1700" dirty="0">
                <a:latin typeface="Century Gothic" panose="020B0502020202020204" pitchFamily="34" charset="0"/>
              </a:rPr>
              <a:t>Fortalecer las capacidades de las comunidades participantes para atender los desafíos logísticos, administrativos y de gestión comercial.</a:t>
            </a:r>
          </a:p>
          <a:p>
            <a:pPr marL="1200113" lvl="2" indent="-285750" algn="just">
              <a:buFont typeface="Wingdings" pitchFamily="2" charset="2"/>
              <a:buChar char="ü"/>
            </a:pPr>
            <a:endParaRPr lang="es-CO" sz="1700" dirty="0">
              <a:latin typeface="Century Gothic" panose="020B0502020202020204" pitchFamily="34" charset="0"/>
            </a:endParaRPr>
          </a:p>
          <a:p>
            <a:pPr marL="1200113" lvl="2" indent="-285750" algn="just">
              <a:buFont typeface="Wingdings" pitchFamily="2" charset="2"/>
              <a:buChar char="ü"/>
            </a:pPr>
            <a:r>
              <a:rPr lang="es-ES_tradnl" sz="1700" dirty="0">
                <a:latin typeface="Century Gothic" panose="020B0502020202020204" pitchFamily="34" charset="0"/>
              </a:rPr>
              <a:t>Ejecutar y evaluar operaciones comerciales colectivas identificando eficiencias para reducción de costos y/o la identificación de nuevos productos o negocios. </a:t>
            </a:r>
          </a:p>
          <a:p>
            <a:pPr marL="1200113" lvl="2" indent="-285750" algn="just">
              <a:buFont typeface="Wingdings" pitchFamily="2" charset="2"/>
              <a:buChar char="ü"/>
            </a:pPr>
            <a:endParaRPr lang="es-CO" sz="1700" dirty="0">
              <a:latin typeface="Century Gothic" panose="020B0502020202020204" pitchFamily="34" charset="0"/>
            </a:endParaRPr>
          </a:p>
          <a:p>
            <a:pPr marL="1200113" lvl="2" indent="-285750" algn="just">
              <a:buFont typeface="Wingdings" pitchFamily="2" charset="2"/>
              <a:buChar char="ü"/>
            </a:pPr>
            <a:r>
              <a:rPr lang="es-ES_tradnl" sz="1700" dirty="0">
                <a:latin typeface="Century Gothic" panose="020B0502020202020204" pitchFamily="34" charset="0"/>
              </a:rPr>
              <a:t>Implementar la ruta de Impulso Financiero como alternativa de financiación e introducción de las organizaciones al sistema financiero.</a:t>
            </a:r>
            <a:endParaRPr lang="es-CO" sz="1700" dirty="0"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F43CDCF-5CF0-D144-8349-0E9752B7EC4C}"/>
              </a:ext>
            </a:extLst>
          </p:cNvPr>
          <p:cNvSpPr/>
          <p:nvPr/>
        </p:nvSpPr>
        <p:spPr>
          <a:xfrm>
            <a:off x="4906075" y="658547"/>
            <a:ext cx="5262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005FAA"/>
                </a:solidFill>
                <a:latin typeface="Century Gothic" panose="020B0502020202020204" pitchFamily="34" charset="0"/>
              </a:rPr>
              <a:t>Objetivos</a:t>
            </a:r>
            <a:r>
              <a:rPr lang="es-ES" sz="3000" b="1" dirty="0">
                <a:solidFill>
                  <a:srgbClr val="005FAA"/>
                </a:solidFill>
                <a:latin typeface="Century Gothic" panose="020B0502020202020204" pitchFamily="34" charset="0"/>
              </a:rPr>
              <a:t>  </a:t>
            </a:r>
            <a:r>
              <a:rPr lang="es-ES" sz="3600" b="1" dirty="0">
                <a:solidFill>
                  <a:srgbClr val="005FAA"/>
                </a:solidFill>
                <a:latin typeface="Century Gothic" panose="020B0502020202020204" pitchFamily="34" charset="0"/>
              </a:rPr>
              <a:t>Específicos</a:t>
            </a:r>
            <a:endParaRPr lang="en-CO" sz="3000" b="1">
              <a:solidFill>
                <a:srgbClr val="005FA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B15B4E-32BB-B643-954A-DE8BE9CE1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1" y="1028510"/>
            <a:ext cx="3879271" cy="517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39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400DF1-0EB7-DA4A-AE9A-C6D5BE7060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5109"/>
            <a:ext cx="12191998" cy="6838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B1E97F-AE7C-3D4F-AB71-E6597445FB2E}"/>
              </a:ext>
            </a:extLst>
          </p:cNvPr>
          <p:cNvSpPr txBox="1"/>
          <p:nvPr/>
        </p:nvSpPr>
        <p:spPr>
          <a:xfrm>
            <a:off x="422508" y="741800"/>
            <a:ext cx="647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5FAA"/>
                </a:solidFill>
                <a:latin typeface="Century Gothic" panose="020B0502020202020204" pitchFamily="34" charset="0"/>
              </a:rPr>
              <a:t>Resultados</a:t>
            </a:r>
            <a:endParaRPr lang="en-CO" sz="3600" b="1">
              <a:solidFill>
                <a:srgbClr val="005FAA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64E950-8526-B243-8026-BE5F24BA9BF2}"/>
              </a:ext>
            </a:extLst>
          </p:cNvPr>
          <p:cNvSpPr txBox="1"/>
          <p:nvPr/>
        </p:nvSpPr>
        <p:spPr>
          <a:xfrm>
            <a:off x="422508" y="1501882"/>
            <a:ext cx="6471603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latin typeface="Century Gothic" panose="020B0502020202020204" pitchFamily="34" charset="0"/>
              </a:rPr>
              <a:t>Al menos 15 negocios colectivos fortalecen sus competencias comerciales a través de la ruta de Fortalecimiento comercial a negocios inclusivos.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latin typeface="Century Gothic" panose="020B0502020202020204" pitchFamily="34" charset="0"/>
              </a:rPr>
              <a:t>Al menos 15 negocios colectivos transitan la ruta de Impulso al Crecimiento Financiero.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latin typeface="Century Gothic" panose="020B0502020202020204" pitchFamily="34" charset="0"/>
              </a:rPr>
              <a:t>Al menos 15 estrategias de comercialización diseñadas para los negocios colectivos priorizados.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latin typeface="Century Gothic" panose="020B0502020202020204" pitchFamily="34" charset="0"/>
              </a:rPr>
              <a:t>Al menos 30 negocios colectivos y/o micronegocios se vinculan al módulo de micronegocios de Compra Lo nuestro (registro y/o diagnóstico) de unidades productivas de comunidades indígenas y afrodescendientes.</a:t>
            </a:r>
          </a:p>
          <a:p>
            <a:pPr>
              <a:lnSpc>
                <a:spcPct val="150000"/>
              </a:lnSpc>
            </a:pPr>
            <a:endParaRPr lang="en-US" dirty="0">
              <a:latin typeface="Proxima Nova Light" panose="02000506030000020004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1F1926-960E-CB4B-AE9C-DB0B385E83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1" r="16850"/>
          <a:stretch/>
        </p:blipFill>
        <p:spPr>
          <a:xfrm>
            <a:off x="7191441" y="1383637"/>
            <a:ext cx="4510748" cy="522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13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400DF1-0EB7-DA4A-AE9A-C6D5BE7060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1998" cy="6838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B1E97F-AE7C-3D4F-AB71-E6597445FB2E}"/>
              </a:ext>
            </a:extLst>
          </p:cNvPr>
          <p:cNvSpPr txBox="1"/>
          <p:nvPr/>
        </p:nvSpPr>
        <p:spPr>
          <a:xfrm>
            <a:off x="351256" y="611171"/>
            <a:ext cx="647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5FAA"/>
                </a:solidFill>
                <a:latin typeface="Century Gothic" panose="020B0502020202020204" pitchFamily="34" charset="0"/>
              </a:rPr>
              <a:t>POA</a:t>
            </a:r>
            <a:endParaRPr lang="en-CO" sz="3600" b="1">
              <a:solidFill>
                <a:srgbClr val="005FA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E64740-2672-B34A-8803-7CEFD1829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9" y="1169393"/>
            <a:ext cx="10610438" cy="551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5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400DF1-0EB7-DA4A-AE9A-C6D5BE7060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3613"/>
            <a:ext cx="12191998" cy="6838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B1E97F-AE7C-3D4F-AB71-E6597445FB2E}"/>
              </a:ext>
            </a:extLst>
          </p:cNvPr>
          <p:cNvSpPr txBox="1"/>
          <p:nvPr/>
        </p:nvSpPr>
        <p:spPr>
          <a:xfrm>
            <a:off x="422509" y="660749"/>
            <a:ext cx="647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5FAA"/>
                </a:solidFill>
                <a:latin typeface="Century Gothic" panose="020B0502020202020204" pitchFamily="34" charset="0"/>
              </a:rPr>
              <a:t>Convocatoria NC - TORS</a:t>
            </a:r>
            <a:endParaRPr lang="en-CO" sz="3600" b="1">
              <a:solidFill>
                <a:srgbClr val="005FAA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FF4790-E951-F14B-BE91-442AD1AE5B4C}"/>
              </a:ext>
            </a:extLst>
          </p:cNvPr>
          <p:cNvSpPr txBox="1"/>
          <p:nvPr/>
        </p:nvSpPr>
        <p:spPr>
          <a:xfrm>
            <a:off x="422509" y="1658354"/>
            <a:ext cx="112881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</a:rPr>
              <a:t>Objetivo: 		</a:t>
            </a:r>
            <a:r>
              <a:rPr lang="es-ES" sz="1600" dirty="0">
                <a:latin typeface="Century Gothic" panose="020B0502020202020204" pitchFamily="34" charset="0"/>
              </a:rPr>
              <a:t>Definir los negocios colectivos a vincular dentro del acompañamiento, para ello 				será necesario identificar las iniciativas interesadas, evaluar los modelos de negocio 			y priorizar su inclusión.</a:t>
            </a:r>
          </a:p>
          <a:p>
            <a:pPr algn="just"/>
            <a:r>
              <a:rPr lang="es-ES" sz="1600" b="1" dirty="0">
                <a:latin typeface="Century Gothic" panose="020B0502020202020204" pitchFamily="34" charset="0"/>
              </a:rPr>
              <a:t>Orientada a</a:t>
            </a:r>
            <a:r>
              <a:rPr lang="es-ES" sz="1600" dirty="0">
                <a:latin typeface="Century Gothic" panose="020B0502020202020204" pitchFamily="34" charset="0"/>
              </a:rPr>
              <a:t>: 		Organizaciones de Base que representen los negocios colectivos.</a:t>
            </a:r>
          </a:p>
          <a:p>
            <a:pPr algn="just"/>
            <a:r>
              <a:rPr lang="es-ES" sz="1600" b="1" dirty="0">
                <a:latin typeface="Century Gothic" panose="020B0502020202020204" pitchFamily="34" charset="0"/>
              </a:rPr>
              <a:t>Departamentos:</a:t>
            </a:r>
            <a:r>
              <a:rPr lang="es-ES" sz="1600" dirty="0">
                <a:latin typeface="Century Gothic" panose="020B0502020202020204" pitchFamily="34" charset="0"/>
              </a:rPr>
              <a:t>		Cauca, Caquetá, Cesar, Chocó y Magdalena.</a:t>
            </a:r>
          </a:p>
          <a:p>
            <a:r>
              <a:rPr lang="es-ES" sz="1600" b="1" dirty="0">
                <a:latin typeface="Century Gothic" panose="020B0502020202020204" pitchFamily="34" charset="0"/>
              </a:rPr>
              <a:t>Fecha Apertura: 		</a:t>
            </a:r>
            <a:r>
              <a:rPr lang="es-ES" sz="16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28 de junio hasta el 9 julio.</a:t>
            </a:r>
          </a:p>
          <a:p>
            <a:pPr lvl="0"/>
            <a:endParaRPr lang="es-ES" sz="1600" b="1" dirty="0">
              <a:latin typeface="Century Gothic" panose="020B0502020202020204" pitchFamily="34" charset="0"/>
            </a:endParaRPr>
          </a:p>
          <a:p>
            <a:pPr lvl="0"/>
            <a:r>
              <a:rPr lang="es-ES" sz="1600" b="1" dirty="0">
                <a:latin typeface="Century Gothic" panose="020B0502020202020204" pitchFamily="34" charset="0"/>
              </a:rPr>
              <a:t>Requisitos Habilitantes: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2BD65E8-44C5-7A4D-BBCA-8884EC61D168}"/>
              </a:ext>
            </a:extLst>
          </p:cNvPr>
          <p:cNvSpPr/>
          <p:nvPr/>
        </p:nvSpPr>
        <p:spPr>
          <a:xfrm>
            <a:off x="481305" y="5358193"/>
            <a:ext cx="2143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Century Gothic" panose="020B0502020202020204" pitchFamily="34" charset="0"/>
              </a:rPr>
              <a:t>Oferta productiva disponible para la venta (volúmenes y calidad). 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8A43A5-90FB-5843-BE0E-276AE9608F7B}"/>
              </a:ext>
            </a:extLst>
          </p:cNvPr>
          <p:cNvSpPr/>
          <p:nvPr/>
        </p:nvSpPr>
        <p:spPr>
          <a:xfrm>
            <a:off x="3130590" y="5358193"/>
            <a:ext cx="22521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Century Gothic" panose="020B0502020202020204" pitchFamily="34" charset="0"/>
              </a:rPr>
              <a:t>Organización de base constituida que represente al negocio colectivo.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440551-2B0D-3344-B899-416DD9A1D4D8}"/>
              </a:ext>
            </a:extLst>
          </p:cNvPr>
          <p:cNvSpPr/>
          <p:nvPr/>
        </p:nvSpPr>
        <p:spPr>
          <a:xfrm>
            <a:off x="6066602" y="5360615"/>
            <a:ext cx="2355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Century Gothic" panose="020B0502020202020204" pitchFamily="34" charset="0"/>
              </a:rPr>
              <a:t>Garantizar que sus participantes estén inscritos en el </a:t>
            </a:r>
            <a:r>
              <a:rPr lang="es-ES" sz="1200" dirty="0">
                <a:latin typeface="Century Gothic" panose="020B0502020202020204" pitchFamily="34" charset="0"/>
              </a:rPr>
              <a:t>RUV</a:t>
            </a:r>
            <a:r>
              <a:rPr lang="es-ES" sz="1400" dirty="0">
                <a:latin typeface="Century Gothic" panose="020B0502020202020204" pitchFamily="34" charset="0"/>
              </a:rPr>
              <a:t> y/o hagan parte de un SRC.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10DF39B-2A99-4A4A-B249-D02624054837}"/>
              </a:ext>
            </a:extLst>
          </p:cNvPr>
          <p:cNvSpPr/>
          <p:nvPr/>
        </p:nvSpPr>
        <p:spPr>
          <a:xfrm>
            <a:off x="9120247" y="5358193"/>
            <a:ext cx="23552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Century Gothic" panose="020B0502020202020204" pitchFamily="34" charset="0"/>
              </a:rPr>
              <a:t>100% Participantes vinculados al negocio colectivo deben </a:t>
            </a:r>
            <a:r>
              <a:rPr lang="es-ES" sz="1200" dirty="0">
                <a:latin typeface="Century Gothic" panose="020B0502020202020204" pitchFamily="34" charset="0"/>
              </a:rPr>
              <a:t>pertenecer</a:t>
            </a:r>
            <a:r>
              <a:rPr lang="es-ES" sz="1400" dirty="0">
                <a:latin typeface="Century Gothic" panose="020B0502020202020204" pitchFamily="34" charset="0"/>
              </a:rPr>
              <a:t> a comunidades étnicas.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pic>
        <p:nvPicPr>
          <p:cNvPr id="9" name="Gráfico 8" descr="Aguacate">
            <a:extLst>
              <a:ext uri="{FF2B5EF4-FFF2-40B4-BE49-F238E27FC236}">
                <a16:creationId xmlns:a16="http://schemas.microsoft.com/office/drawing/2014/main" id="{AC9DF5B7-2AEE-AE4D-BC79-4C3E99E72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676" y="4285246"/>
            <a:ext cx="914400" cy="914400"/>
          </a:xfrm>
          <a:prstGeom prst="rect">
            <a:avLst/>
          </a:prstGeom>
        </p:spPr>
      </p:pic>
      <p:pic>
        <p:nvPicPr>
          <p:cNvPr id="12" name="Gráfico 11" descr="Conexiones">
            <a:extLst>
              <a:ext uri="{FF2B5EF4-FFF2-40B4-BE49-F238E27FC236}">
                <a16:creationId xmlns:a16="http://schemas.microsoft.com/office/drawing/2014/main" id="{3318B948-BCCE-3543-B5CB-BCB8B39A6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17868" y="4285246"/>
            <a:ext cx="914400" cy="914400"/>
          </a:xfrm>
          <a:prstGeom prst="rect">
            <a:avLst/>
          </a:prstGeom>
        </p:spPr>
      </p:pic>
      <p:pic>
        <p:nvPicPr>
          <p:cNvPr id="14" name="Gráfico 13" descr="Lista de comprobación RTL">
            <a:extLst>
              <a:ext uri="{FF2B5EF4-FFF2-40B4-BE49-F238E27FC236}">
                <a16:creationId xmlns:a16="http://schemas.microsoft.com/office/drawing/2014/main" id="{B252EAC4-CB36-A64D-BA05-4BD574F17A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2016" y="4285246"/>
            <a:ext cx="914400" cy="9144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B4D65E6-09CF-904B-8D64-872FD78F42F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93317" y="3931394"/>
            <a:ext cx="1155700" cy="16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7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300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2590</TotalTime>
  <Words>387</Words>
  <Application>Microsoft Office PowerPoint</Application>
  <PresentationFormat>Panorámica</PresentationFormat>
  <Paragraphs>40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Lora</vt:lpstr>
      <vt:lpstr>Proxima Nova Light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Lina Montes</dc:creator>
  <cp:lastModifiedBy>Natalia Nuñez Arias</cp:lastModifiedBy>
  <cp:revision>53</cp:revision>
  <dcterms:created xsi:type="dcterms:W3CDTF">2020-02-03T15:41:06Z</dcterms:created>
  <dcterms:modified xsi:type="dcterms:W3CDTF">2021-06-29T15:29:20Z</dcterms:modified>
</cp:coreProperties>
</file>