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1" r:id="rId2"/>
    <p:sldId id="286" r:id="rId3"/>
    <p:sldId id="288" r:id="rId4"/>
    <p:sldId id="293" r:id="rId5"/>
    <p:sldId id="289" r:id="rId6"/>
    <p:sldId id="287" r:id="rId7"/>
    <p:sldId id="292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6700"/>
    <a:srgbClr val="FFA7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A5471A-5129-47E9-B49C-0F1F61AC7597}" v="19" dt="2020-08-10T10:27:54.0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3CA6E-B1CF-4E60-A264-BB9D7B2CBE98}" type="datetimeFigureOut">
              <a:rPr lang="es-CO" smtClean="0"/>
              <a:t>20/11/2020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E3CC9-3A11-49E6-9021-64CE3E2067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043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4611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B27FEA7-AA05-4328-83F0-C62EAF5D24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E2C0AAD8-2FD1-42A7-A08C-5BE4E80AD2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D09DAEE-C247-4D69-B2FE-5748D3355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378F-E3E9-4064-A6F3-6DCA4D03B8E9}" type="datetimeFigureOut">
              <a:rPr lang="es-CO" smtClean="0"/>
              <a:t>20/11/2020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4D0252B-7C4C-49BA-BD4B-34C5B4C7B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2CE580D-4CC4-43FD-A605-886546344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8AAD-B521-48E3-9BDC-AA5EFA0E8F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40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3476D41-3E0F-4DF5-87A8-E84CCFE14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58F6F976-76EE-4693-B68A-7B557E1B10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BE9DBCE-8777-45DE-8878-07F6058DD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378F-E3E9-4064-A6F3-6DCA4D03B8E9}" type="datetimeFigureOut">
              <a:rPr lang="es-CO" smtClean="0"/>
              <a:t>20/11/2020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97367907-13F2-4C92-A32E-ABB8BF4B1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CDC81D86-6176-4489-8EE8-B470EB6A3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8AAD-B521-48E3-9BDC-AA5EFA0E8F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5697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1BD629F2-32D2-4184-9884-18915DBA55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ACD83922-5C52-42D5-89CC-E2664ACE84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3223C5F-0257-413C-B8F4-393A5DF52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378F-E3E9-4064-A6F3-6DCA4D03B8E9}" type="datetimeFigureOut">
              <a:rPr lang="es-CO" smtClean="0"/>
              <a:t>20/11/2020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5A4EE465-8493-4E4D-8979-B1EB3EEDD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2074BE83-A114-49B9-82AF-0F48D5223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8AAD-B521-48E3-9BDC-AA5EFA0E8F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3088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bg>
      <p:bgPr>
        <a:gradFill>
          <a:gsLst>
            <a:gs pos="0">
              <a:srgbClr val="366092"/>
            </a:gs>
            <a:gs pos="100000">
              <a:srgbClr val="042E58"/>
            </a:gs>
          </a:gsLst>
          <a:lin ang="5400000" scaled="0"/>
        </a:gra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/>
          <p:nvPr/>
        </p:nvSpPr>
        <p:spPr>
          <a:xfrm>
            <a:off x="0" y="1"/>
            <a:ext cx="12192000" cy="2475068"/>
          </a:xfrm>
          <a:prstGeom prst="rect">
            <a:avLst/>
          </a:prstGeom>
          <a:solidFill>
            <a:srgbClr val="042E58">
              <a:alpha val="49803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" name="Google Shape;24;p4"/>
          <p:cNvSpPr/>
          <p:nvPr/>
        </p:nvSpPr>
        <p:spPr>
          <a:xfrm>
            <a:off x="0" y="6138000"/>
            <a:ext cx="12192000" cy="720000"/>
          </a:xfrm>
          <a:prstGeom prst="rect">
            <a:avLst/>
          </a:prstGeom>
          <a:solidFill>
            <a:srgbClr val="FCFCFC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25" name="Google Shape;25;p4"/>
          <p:cNvGrpSpPr/>
          <p:nvPr/>
        </p:nvGrpSpPr>
        <p:grpSpPr>
          <a:xfrm>
            <a:off x="3161320" y="6185052"/>
            <a:ext cx="5773361" cy="624000"/>
            <a:chOff x="2175103" y="4661283"/>
            <a:chExt cx="4330021" cy="468000"/>
          </a:xfrm>
        </p:grpSpPr>
        <p:pic>
          <p:nvPicPr>
            <p:cNvPr id="26" name="Google Shape;26;p4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2175103" y="4690911"/>
              <a:ext cx="1826087" cy="360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Google Shape;27;p4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150467" y="4661283"/>
              <a:ext cx="1197380" cy="46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Google Shape;28;p4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5497124" y="4674789"/>
              <a:ext cx="1008000" cy="39600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683317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Blank">
  <p:cSld name="5_Blank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/>
          <p:nvPr/>
        </p:nvSpPr>
        <p:spPr>
          <a:xfrm>
            <a:off x="0" y="6138000"/>
            <a:ext cx="12192000" cy="720000"/>
          </a:xfrm>
          <a:prstGeom prst="rect">
            <a:avLst/>
          </a:prstGeom>
          <a:solidFill>
            <a:srgbClr val="FCFCFC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1" name="Google Shape;31;p5"/>
          <p:cNvSpPr txBox="1"/>
          <p:nvPr/>
        </p:nvSpPr>
        <p:spPr>
          <a:xfrm>
            <a:off x="0" y="0"/>
            <a:ext cx="12192000" cy="733424"/>
          </a:xfrm>
          <a:prstGeom prst="rect">
            <a:avLst/>
          </a:prstGeom>
          <a:solidFill>
            <a:srgbClr val="064584"/>
          </a:solidFill>
          <a:ln>
            <a:noFill/>
          </a:ln>
        </p:spPr>
        <p:txBody>
          <a:bodyPr spcFirstLastPara="1" wrap="square" lIns="48000" tIns="120000" rIns="48000" bIns="1200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90009" y="1"/>
            <a:ext cx="12011983" cy="733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  <a:defRPr sz="32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9pPr>
          </a:lstStyle>
          <a:p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3161320" y="6185052"/>
            <a:ext cx="5773361" cy="624000"/>
            <a:chOff x="2175103" y="4661283"/>
            <a:chExt cx="4330021" cy="468000"/>
          </a:xfrm>
        </p:grpSpPr>
        <p:pic>
          <p:nvPicPr>
            <p:cNvPr id="34" name="Google Shape;34;p5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2175103" y="4690911"/>
              <a:ext cx="1826087" cy="360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" name="Google Shape;35;p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150467" y="4661283"/>
              <a:ext cx="1197380" cy="46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" name="Google Shape;36;p5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5497124" y="4674789"/>
              <a:ext cx="1008000" cy="39600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4204593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4D293ED-24AB-4DA0-828B-6B25DD4DE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503C7D81-A470-4D09-9DF1-BD979B54B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6CD755F-0A9F-4AC9-BB21-9896C01A3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378F-E3E9-4064-A6F3-6DCA4D03B8E9}" type="datetimeFigureOut">
              <a:rPr lang="es-CO" smtClean="0"/>
              <a:t>20/11/2020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25C25CC2-41FA-4364-8850-069F5C8B7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897382A-009A-4B46-AC3C-9D14DC1C1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8AAD-B521-48E3-9BDC-AA5EFA0E8F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2704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7346079-27E8-4DAB-A8C1-2C7B7868A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946D55EB-54BD-4AA9-9A29-A484226FB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12F43C52-2396-476A-8AE4-FD69B85B6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378F-E3E9-4064-A6F3-6DCA4D03B8E9}" type="datetimeFigureOut">
              <a:rPr lang="es-CO" smtClean="0"/>
              <a:t>20/11/2020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25FB83EF-6B03-402D-9826-A33F5850B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061FF03-E461-4648-9227-133550A29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8AAD-B521-48E3-9BDC-AA5EFA0E8F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6286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D485532-5455-4C39-ABCC-1B6D7B9B0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8D66C49F-9ABE-45E2-85C3-D5B6DB8341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820F75B4-3936-4FD3-932B-23853F7E79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68AE7C07-3709-4295-8744-7CEB79DEE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378F-E3E9-4064-A6F3-6DCA4D03B8E9}" type="datetimeFigureOut">
              <a:rPr lang="es-CO" smtClean="0"/>
              <a:t>20/11/2020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814B44BA-C97A-41C6-9704-20F15E358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D34E8A51-48DD-40B5-94F7-BC246B0DD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8AAD-B521-48E3-9BDC-AA5EFA0E8F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9214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82858C5-4B86-490A-9826-79D14A471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C5CF4949-2D08-4140-A531-AEFE78DB0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879719E8-6782-4BBF-B757-D3AE086BB4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5D85C902-D4D3-4D70-B0DA-2A35FC5E46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B3932FD1-6096-4DF4-B656-7A6D7C2240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5759EE43-BEEE-444E-8EDC-BB60B3916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378F-E3E9-4064-A6F3-6DCA4D03B8E9}" type="datetimeFigureOut">
              <a:rPr lang="es-CO" smtClean="0"/>
              <a:t>20/11/2020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D8572ADD-C50D-46F4-940D-98DFBD8F2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5E5BCD31-8439-44AF-930E-5C75D6343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8AAD-B521-48E3-9BDC-AA5EFA0E8F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7967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082C5F6-CF0F-4526-8071-5958BEBAE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095F625A-12A6-4176-86D9-9E08657A7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378F-E3E9-4064-A6F3-6DCA4D03B8E9}" type="datetimeFigureOut">
              <a:rPr lang="es-CO" smtClean="0"/>
              <a:t>20/11/2020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000D2639-B49A-4F03-8F9F-293D2AE41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F2744A7D-A98B-4F00-A6E4-7DEE1FA53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8AAD-B521-48E3-9BDC-AA5EFA0E8F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3048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15A5CF30-F5B1-4D7F-8B94-0C65B7DFB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378F-E3E9-4064-A6F3-6DCA4D03B8E9}" type="datetimeFigureOut">
              <a:rPr lang="es-CO" smtClean="0"/>
              <a:t>20/11/2020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BA907C08-C905-4EE3-8D3A-9449D830D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326E9216-616E-474C-94BD-50C610CC7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8AAD-B521-48E3-9BDC-AA5EFA0E8F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3961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7E31B42-C724-41FB-BEE9-494C34976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15154BEB-7BB4-4A6F-8CD6-996E64827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714A8AA9-52BA-4807-A466-DBF24FA18A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ABD210B8-E4DA-4761-A3BF-E434B4F48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378F-E3E9-4064-A6F3-6DCA4D03B8E9}" type="datetimeFigureOut">
              <a:rPr lang="es-CO" smtClean="0"/>
              <a:t>20/11/2020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75C26AC2-CFE2-4475-A519-A06BBB258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1C27EA8E-9F33-4AE7-95EA-213BE1418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8AAD-B521-48E3-9BDC-AA5EFA0E8F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25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E7C6F84-122D-437F-8F09-964CC677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B82CFE0B-AD6B-46F8-B95D-69BEAFB6DD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14631070-330A-4F87-A762-5EA001F320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68AA9F70-CA9B-40A0-B6DD-71BB7BBDD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378F-E3E9-4064-A6F3-6DCA4D03B8E9}" type="datetimeFigureOut">
              <a:rPr lang="es-CO" smtClean="0"/>
              <a:t>20/11/2020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53908B0E-4766-4A27-8375-35D1AA818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2FDF513-926F-4E1B-8B91-B487A7BAE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8AAD-B521-48E3-9BDC-AA5EFA0E8F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5279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B7C67D86-48D0-4AC6-9C83-0F023D32B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8E10C5AE-675C-4B2B-AB68-11315269C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89194094-4244-4818-9481-4A9DF7402E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1378F-E3E9-4064-A6F3-6DCA4D03B8E9}" type="datetimeFigureOut">
              <a:rPr lang="es-CO" smtClean="0"/>
              <a:t>20/11/2020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68AE024-4426-4468-9882-AA0EE17BDE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566C3EA6-D613-4877-8AB1-CCB1702F89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08AAD-B521-48E3-9BDC-AA5EFA0E8F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3908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YF4oK9Dr00" TargetMode="External"/><Relationship Id="rId2" Type="http://schemas.openxmlformats.org/officeDocument/2006/relationships/hyperlink" Target="https://support.zoom.us/hc/es/articles/206618765-Tutoriales-de-Zoom-en-video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youtube.com/watch?v=YlI-e4QJWG0" TargetMode="External"/><Relationship Id="rId5" Type="http://schemas.openxmlformats.org/officeDocument/2006/relationships/hyperlink" Target="https://www.youtube.com/watch?v=4yvCn2z9k2E" TargetMode="External"/><Relationship Id="rId4" Type="http://schemas.openxmlformats.org/officeDocument/2006/relationships/hyperlink" Target="https://www.youtube.com/watch?v=LZhXeDbyvMo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wwww.www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2"/>
          <p:cNvSpPr txBox="1"/>
          <p:nvPr/>
        </p:nvSpPr>
        <p:spPr>
          <a:xfrm>
            <a:off x="467834" y="1471101"/>
            <a:ext cx="11256333" cy="2613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000" tIns="96000" rIns="96000" bIns="96000" anchor="t" anchorCtr="0">
            <a:noAutofit/>
          </a:bodyPr>
          <a:lstStyle/>
          <a:p>
            <a:pPr algn="ctr"/>
            <a:r>
              <a:rPr lang="en-US" sz="5600" b="1" dirty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Proyecto </a:t>
            </a:r>
            <a:endParaRPr sz="2400" dirty="0"/>
          </a:p>
          <a:p>
            <a:pPr algn="ctr"/>
            <a:r>
              <a:rPr lang="en-US" sz="5600" b="1" dirty="0" err="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Encadenamientos</a:t>
            </a:r>
            <a:r>
              <a:rPr lang="en-US" sz="5600" b="1" dirty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5600" b="1" dirty="0" err="1">
                <a:solidFill>
                  <a:srgbClr val="FE67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Naranja</a:t>
            </a:r>
            <a:endParaRPr sz="2400" dirty="0">
              <a:solidFill>
                <a:srgbClr val="FE6700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3A6CB317-207B-4806-8104-5235C46A7B22}"/>
              </a:ext>
            </a:extLst>
          </p:cNvPr>
          <p:cNvSpPr txBox="1"/>
          <p:nvPr/>
        </p:nvSpPr>
        <p:spPr>
          <a:xfrm>
            <a:off x="3420010" y="3986354"/>
            <a:ext cx="535197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2800" dirty="0">
                <a:solidFill>
                  <a:schemeClr val="bg1"/>
                </a:solidFill>
              </a:rPr>
              <a:t>Caja de herramientas del facilitador</a:t>
            </a:r>
          </a:p>
          <a:p>
            <a:pPr algn="ctr"/>
            <a:r>
              <a:rPr lang="es-CO" sz="2800" dirty="0">
                <a:solidFill>
                  <a:schemeClr val="bg1"/>
                </a:solidFill>
              </a:rPr>
              <a:t>de reuniones de emparejamiento</a:t>
            </a:r>
          </a:p>
        </p:txBody>
      </p:sp>
    </p:spTree>
    <p:extLst>
      <p:ext uri="{BB962C8B-B14F-4D97-AF65-F5344CB8AC3E}">
        <p14:creationId xmlns:p14="http://schemas.microsoft.com/office/powerpoint/2010/main" val="1352177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D7CF647-E3A6-4869-9AC0-F19F1BD69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2667" dirty="0" err="1"/>
              <a:t>TIP´S</a:t>
            </a:r>
            <a:r>
              <a:rPr lang="es-CO" sz="2667" dirty="0"/>
              <a:t> CLAVES PARA LAS REUNIONES DE EMPAREJAMIENTO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="" xmlns:a16="http://schemas.microsoft.com/office/drawing/2014/main" id="{79F78BAD-1B80-48C7-AA42-71E7E04DC453}"/>
              </a:ext>
            </a:extLst>
          </p:cNvPr>
          <p:cNvSpPr txBox="1"/>
          <p:nvPr/>
        </p:nvSpPr>
        <p:spPr>
          <a:xfrm>
            <a:off x="389925" y="886629"/>
            <a:ext cx="11412150" cy="5294142"/>
          </a:xfrm>
          <a:prstGeom prst="rect">
            <a:avLst/>
          </a:prstGeom>
          <a:noFill/>
          <a:ln w="28575">
            <a:solidFill>
              <a:srgbClr val="FE6700"/>
            </a:solidFill>
          </a:ln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es-CO" sz="32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PRE-PRODUCCIÓ</a:t>
            </a:r>
            <a:r>
              <a:rPr lang="es-CO" sz="32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endParaRPr lang="es-CO" sz="3200" b="1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lvl="0" indent="-182563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Preparar las reuniones entre los dos líderes facilitadores</a:t>
            </a:r>
          </a:p>
          <a:p>
            <a:pPr marL="639763" lvl="1" indent="-182563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Visiten el </a:t>
            </a:r>
            <a:r>
              <a:rPr lang="es-CO" sz="15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showcase</a:t>
            </a:r>
            <a:r>
              <a:rPr lang="es-CO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ambas empresas</a:t>
            </a:r>
          </a:p>
          <a:p>
            <a:pPr marL="639763" lvl="1" indent="-182563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Revisen los </a:t>
            </a:r>
            <a:r>
              <a:rPr lang="es-CO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Canvas</a:t>
            </a:r>
            <a:r>
              <a:rPr lang="es-CO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las oportunidades</a:t>
            </a:r>
          </a:p>
          <a:p>
            <a:pPr marL="639763" lvl="1" indent="-182563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Conversen sobre las características de las personas </a:t>
            </a:r>
            <a:r>
              <a:rPr lang="es-CO" sz="15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</a:t>
            </a:r>
            <a:r>
              <a:rPr lang="es-CO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 a asistir para </a:t>
            </a:r>
            <a:r>
              <a:rPr lang="es-CO" sz="15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familirizarse</a:t>
            </a:r>
            <a:r>
              <a:rPr lang="es-CO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 ellos.</a:t>
            </a:r>
            <a:endParaRPr lang="es-CO" sz="15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lvl="0" indent="-182563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Pensar por lo menos un ejemplo de alianzas posibles entre las 2 empresas antes de la reunión</a:t>
            </a:r>
          </a:p>
          <a:p>
            <a:pPr marL="182563" lvl="0" indent="-182563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Confirme a los participantes de la reunión de ambas empresas el día anterior en la mañana por </a:t>
            </a:r>
            <a:r>
              <a:rPr lang="es-CO" sz="15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Whatsapp</a:t>
            </a:r>
            <a:r>
              <a:rPr lang="es-CO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(ver mensaje sugerido adjunto)</a:t>
            </a:r>
          </a:p>
          <a:p>
            <a:pPr marL="182563" lvl="0" indent="-182563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5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Envíe </a:t>
            </a:r>
            <a:r>
              <a:rPr lang="es-CO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el mensaje de </a:t>
            </a:r>
            <a:r>
              <a:rPr lang="es-CO" sz="15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Whastapp</a:t>
            </a:r>
            <a:r>
              <a:rPr lang="es-CO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la confirmación la agenda de la reunión</a:t>
            </a:r>
          </a:p>
          <a:p>
            <a:pPr marL="182563" lvl="0" indent="-182563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Programe en el herramienta de calendario de los participantes la reunión.</a:t>
            </a:r>
          </a:p>
          <a:p>
            <a:pPr marL="182563" lvl="0" indent="-182563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Verifique que la sala zoom esta creada y que la grabación de la reunión </a:t>
            </a:r>
            <a:r>
              <a:rPr lang="es-CO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 programada para grabarse en la nube. </a:t>
            </a:r>
            <a:r>
              <a:rPr lang="es-CO" sz="1500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sala zoom de cada reunión debe tener un espacio de programación de 2 horas</a:t>
            </a:r>
          </a:p>
          <a:p>
            <a:pPr marL="182563" lvl="0" indent="-182563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Asegúrese </a:t>
            </a:r>
            <a:r>
              <a:rPr lang="es-CO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ser coanfitrión de la reunión para que pueda contralar la configuración y comandos de la sala zoom</a:t>
            </a:r>
          </a:p>
          <a:p>
            <a:pPr marL="182563" indent="-182563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Prepare un cuaderno de notas a mano durante la reunión en el que pueda escribir notas cortas y rápidas sobre lo que esta pasando.</a:t>
            </a:r>
          </a:p>
          <a:p>
            <a:pPr marL="182563" indent="-182563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Prepare en una hoja impresa en su escritorio con orden del día para que no lo pierda de vista</a:t>
            </a:r>
          </a:p>
          <a:p>
            <a:pPr marL="182563" indent="-182563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Prepare un fondo de pantalla para su imagen con los logos del consorcio y el encabezado de la reunión. (ver plantilla adjunta)</a:t>
            </a:r>
          </a:p>
          <a:p>
            <a:pPr marL="182563" indent="-182563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Prepare un vestuario con el que se sienta </a:t>
            </a:r>
            <a:r>
              <a:rPr lang="es-CO" sz="15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comod</a:t>
            </a:r>
            <a:r>
              <a:rPr lang="es-CO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@ y que muestre a los participantes que la reunión es importante</a:t>
            </a:r>
          </a:p>
          <a:p>
            <a:pPr marL="182563" indent="-182563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Revise y ajuste la presentación de la reunión, en especial la diapositiva de introducción.</a:t>
            </a:r>
          </a:p>
          <a:p>
            <a:pPr marL="182563" indent="-182563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Tenga a mano los números de celular y </a:t>
            </a:r>
            <a:r>
              <a:rPr lang="es-CO" sz="15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whatsapp</a:t>
            </a:r>
            <a:r>
              <a:rPr lang="es-CO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los invitados a la reunión por si requiere comunicarse con ellos.</a:t>
            </a:r>
          </a:p>
        </p:txBody>
      </p:sp>
    </p:spTree>
    <p:extLst>
      <p:ext uri="{BB962C8B-B14F-4D97-AF65-F5344CB8AC3E}">
        <p14:creationId xmlns:p14="http://schemas.microsoft.com/office/powerpoint/2010/main" val="1662918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D7CF647-E3A6-4869-9AC0-F19F1BD69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2667" dirty="0" err="1"/>
              <a:t>TIP´S</a:t>
            </a:r>
            <a:r>
              <a:rPr lang="es-CO" sz="2667" dirty="0"/>
              <a:t> CLAVES PARA LAS REUNIONES DE EMPAREJAMIENTO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="" xmlns:a16="http://schemas.microsoft.com/office/drawing/2014/main" id="{75E92D0F-1716-46EF-9522-329B88E548AE}"/>
              </a:ext>
            </a:extLst>
          </p:cNvPr>
          <p:cNvSpPr txBox="1"/>
          <p:nvPr/>
        </p:nvSpPr>
        <p:spPr>
          <a:xfrm>
            <a:off x="454855" y="880835"/>
            <a:ext cx="10944665" cy="5514587"/>
          </a:xfrm>
          <a:prstGeom prst="rect">
            <a:avLst/>
          </a:prstGeom>
          <a:noFill/>
          <a:ln w="28575">
            <a:solidFill>
              <a:srgbClr val="FE6700"/>
            </a:solidFill>
          </a:ln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es-CO" sz="32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DESARROLLO DE LA REUNIÓN</a:t>
            </a:r>
            <a:endParaRPr lang="es-CO" sz="3200" b="1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lvl="0" indent="-182563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Manténgase enfocado en la reunión. </a:t>
            </a:r>
            <a:r>
              <a:rPr lang="es-CO" sz="15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REALICE ACTIVIDADES PARALELAS DURANTE LAS REUNIONES</a:t>
            </a:r>
            <a:r>
              <a:rPr lang="es-CO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,.</a:t>
            </a:r>
          </a:p>
          <a:p>
            <a:pPr marL="182563" lvl="0" indent="-182563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Ingrese a la reunión 5 minutos antes de la hora de la citación</a:t>
            </a:r>
          </a:p>
          <a:p>
            <a:pPr marL="182563" lvl="0" indent="-182563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ingresar a la reunión inmediatamente comparta la primera diapositiva con el </a:t>
            </a:r>
            <a:r>
              <a:rPr lang="es-CO" sz="15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</a:t>
            </a:r>
            <a:r>
              <a:rPr lang="es-CO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la reunión.</a:t>
            </a:r>
            <a:endParaRPr lang="es-CO" sz="15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lvl="0" indent="-182563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tenga abiertas ventanas en su computador de temas diferentes a los de la reunión para facilitar la operación del equipo de computo, evitar </a:t>
            </a:r>
            <a:r>
              <a:rPr lang="es-CO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Bloopers</a:t>
            </a:r>
            <a:r>
              <a:rPr lang="es-CO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distracciones.</a:t>
            </a:r>
          </a:p>
          <a:p>
            <a:pPr marL="182563" indent="-182563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realizar el saludo de bienvenida sea corto y salude a las dos empresas, resaltando que es una oportunidad muy interesante para ambas estar en esta reunión.</a:t>
            </a:r>
          </a:p>
          <a:p>
            <a:pPr marL="182563" lvl="0" indent="-182563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su cuaderno de notas escriba los nombres y cargos de las personas participantes por cada empresa para que durante la reunión tenga a mano esta información</a:t>
            </a:r>
          </a:p>
          <a:p>
            <a:pPr marL="182563" lvl="0" indent="-182563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Explicar las reglas de funcionamiento de la reunión al principio</a:t>
            </a:r>
          </a:p>
          <a:p>
            <a:pPr marL="182563" lvl="0" indent="-182563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CO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Seguir el orden del día de la reunión. </a:t>
            </a:r>
          </a:p>
          <a:p>
            <a:pPr marL="182563" lvl="0" indent="-182563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CO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s-CO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de entrada las dos empresas identifican un punto de alianza claro y sólido sáltese el orden del día y deje que vayan al grano</a:t>
            </a:r>
          </a:p>
          <a:p>
            <a:pPr marL="182563" lvl="0" indent="-182563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Controle el tiempo de cada intervención para que no se alargue la reunión, en caso que uno de los participantes se alargue, puede utilizar cualquiera de los siguientes recursos:</a:t>
            </a:r>
          </a:p>
          <a:p>
            <a:pPr marL="639763" lvl="1" indent="-182563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Escribir por el chat </a:t>
            </a:r>
            <a:r>
              <a:rPr lang="es-CO" sz="15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interno</a:t>
            </a:r>
            <a:r>
              <a:rPr lang="es-CO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informándole que el tiempo de presentación se agoto y que por favor vaya cerrando las ideas</a:t>
            </a:r>
          </a:p>
          <a:p>
            <a:pPr marL="639763" lvl="1" indent="-182563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Pida la palabra y respetuosamente </a:t>
            </a:r>
            <a:r>
              <a:rPr lang="es-CO" sz="15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infórmele </a:t>
            </a:r>
            <a:r>
              <a:rPr lang="es-CO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le quedan 2 minutos para cerrar la intervención</a:t>
            </a:r>
          </a:p>
          <a:p>
            <a:pPr marL="182563" lvl="0" indent="-182563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s-CO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196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D7CF647-E3A6-4869-9AC0-F19F1BD69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2667" dirty="0" err="1"/>
              <a:t>TIP´S</a:t>
            </a:r>
            <a:r>
              <a:rPr lang="es-CO" sz="2667" dirty="0"/>
              <a:t> CLAVES PARA LAS REUNIONES DE EMPAREJAMIENTO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="" xmlns:a16="http://schemas.microsoft.com/office/drawing/2014/main" id="{75E92D0F-1716-46EF-9522-329B88E548AE}"/>
              </a:ext>
            </a:extLst>
          </p:cNvPr>
          <p:cNvSpPr txBox="1"/>
          <p:nvPr/>
        </p:nvSpPr>
        <p:spPr>
          <a:xfrm>
            <a:off x="454855" y="880835"/>
            <a:ext cx="10944665" cy="5803384"/>
          </a:xfrm>
          <a:prstGeom prst="rect">
            <a:avLst/>
          </a:prstGeom>
          <a:noFill/>
          <a:ln w="28575">
            <a:solidFill>
              <a:srgbClr val="FE6700"/>
            </a:solidFill>
          </a:ln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es-CO" sz="32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DESARROLLO DE LA REUNIÓN</a:t>
            </a:r>
            <a:endParaRPr lang="es-CO" sz="3200" b="1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lvl="0" indent="-182563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Mantenga el micrófono cerrado cuando no le corresponda intervenir, mantenga su cámara encendida.</a:t>
            </a:r>
          </a:p>
          <a:p>
            <a:pPr marL="182563" indent="-182563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tomar partido por ninguna de las empresas</a:t>
            </a:r>
          </a:p>
          <a:p>
            <a:pPr marL="182563" lvl="0" indent="-182563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hablar de política o religión, y en caso que las empresas lo hagan con sutileza</a:t>
            </a:r>
            <a:r>
              <a:rPr lang="es-CO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utilice recursos para enfocar la reunión en el punto del orden del día en que se encuentran.</a:t>
            </a:r>
          </a:p>
          <a:p>
            <a:pPr marL="182563" lvl="0" indent="-182563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Durante las presentaciones de la empresa:</a:t>
            </a:r>
          </a:p>
          <a:p>
            <a:pPr marL="639763" lvl="1" indent="-182563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caso que los participantes no tomen la palabra hágales preguntas sobre su opinión respecto a las ideas de negocio presentadas, sobre la posible interacción de las empresas alrededor de la idea.  </a:t>
            </a:r>
            <a:r>
              <a:rPr lang="es-CO" sz="15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También puede plantearles las ideas de interacción identificadas en la preparación de la reunión.</a:t>
            </a:r>
          </a:p>
          <a:p>
            <a:pPr marL="639763" lvl="1" indent="-182563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moderar la reunión mantenga un proceso de dialogo fluido entre los participantes, hágales preguntas respecto a la oportunidad, que sean acordes con el avance de la conversación</a:t>
            </a:r>
          </a:p>
          <a:p>
            <a:pPr marL="639763" lvl="1" indent="-182563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el tema de la conversación gira a asuntos diferentes a la construcción de la alianza, invite a los participantes a volver al tema.</a:t>
            </a:r>
          </a:p>
          <a:p>
            <a:pPr marL="182563" indent="-182563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las conclusiones al terminar como facilitador terminé haciendo un recuento de la conclusión de la reunión, por ejemplo:</a:t>
            </a:r>
          </a:p>
          <a:p>
            <a:pPr marL="639763" lvl="1" indent="-182563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CASO DE ACUERDO:  “Concluyó que ambas organizaciones seguirán juntas trabajando sobre esta oportunidad para construir una alianza en torno a la idea de negocio </a:t>
            </a:r>
            <a:r>
              <a:rPr lang="es-CO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XXXXXX</a:t>
            </a:r>
            <a:r>
              <a:rPr lang="es-CO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que para esto se reunirán los equipos de las dos empresas el </a:t>
            </a:r>
            <a:r>
              <a:rPr lang="es-CO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DD</a:t>
            </a:r>
            <a:r>
              <a:rPr lang="es-CO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/MM/AA a las </a:t>
            </a:r>
            <a:r>
              <a:rPr lang="es-CO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HH:MM</a:t>
            </a:r>
            <a:r>
              <a:rPr lang="es-CO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s-CO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Como consideraciones a tener en cuenta por las partes tenemos:  Primero </a:t>
            </a:r>
            <a:r>
              <a:rPr lang="es-CO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XXXX</a:t>
            </a:r>
            <a:r>
              <a:rPr lang="es-CO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Segundo </a:t>
            </a:r>
            <a:r>
              <a:rPr lang="es-CO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YYYYY</a:t>
            </a:r>
            <a:r>
              <a:rPr lang="es-CO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Tercero </a:t>
            </a:r>
            <a:r>
              <a:rPr lang="es-CO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ZZZZZZ</a:t>
            </a:r>
            <a:r>
              <a:rPr lang="es-CO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639763" lvl="1" indent="-182563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CASO DE NO ACUERDO: “Fue provechoso escuchar a las dos partes, en esta ocasión concluimos que no están dadas las condiciones para una alianza, seguramente en otra ocasión podrán encontrarse y quedan en contacto.”</a:t>
            </a:r>
            <a:endParaRPr lang="es-CO" sz="15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9763" lvl="1" indent="-182563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s-CO" sz="15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lvl="0" indent="-182563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s-CO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187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D7CF647-E3A6-4869-9AC0-F19F1BD69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2667" dirty="0" err="1"/>
              <a:t>TIP´S</a:t>
            </a:r>
            <a:r>
              <a:rPr lang="es-CO" sz="2667" dirty="0"/>
              <a:t> CLAVES PARA LAS REUNIONES DE EMPAREJAMIENTO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="" xmlns:a16="http://schemas.microsoft.com/office/drawing/2014/main" id="{8D6ACC93-A2F7-4AAE-A858-2F0F7B231A74}"/>
              </a:ext>
            </a:extLst>
          </p:cNvPr>
          <p:cNvSpPr txBox="1"/>
          <p:nvPr/>
        </p:nvSpPr>
        <p:spPr>
          <a:xfrm>
            <a:off x="516271" y="1118620"/>
            <a:ext cx="11159457" cy="4241739"/>
          </a:xfrm>
          <a:prstGeom prst="rect">
            <a:avLst/>
          </a:prstGeom>
          <a:noFill/>
          <a:ln w="28575">
            <a:solidFill>
              <a:srgbClr val="FE6700"/>
            </a:solidFill>
          </a:ln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es-CO" sz="32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</a:t>
            </a:r>
            <a:r>
              <a:rPr lang="es-CO" sz="32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s-CO" sz="32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PRODUCCIÓN</a:t>
            </a:r>
          </a:p>
          <a:p>
            <a:pPr lvl="0">
              <a:lnSpc>
                <a:spcPct val="107000"/>
              </a:lnSpc>
            </a:pPr>
            <a:r>
              <a:rPr lang="es-CO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CASO DE EMPAREJAMIENTO POSITIVO:</a:t>
            </a:r>
          </a:p>
          <a:p>
            <a:pPr marL="285750" lvl="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CO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Diligencie el formato de memoria-acta de la reunión, en los 2 días siguientes a la misma</a:t>
            </a:r>
          </a:p>
          <a:p>
            <a:pPr marL="285750" lvl="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CO" sz="15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Envíe </a:t>
            </a:r>
            <a:r>
              <a:rPr lang="es-CO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todos los asistentes a la reunión por correo electrónico el documento de memoria-acta de la reunión</a:t>
            </a:r>
          </a:p>
          <a:p>
            <a:pPr marL="285750" lvl="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CO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Agende en las aplicaciones de calendario de los responsables de ambas organizaciones la primera cita de encadenamiento</a:t>
            </a:r>
          </a:p>
          <a:p>
            <a:pPr marL="285750" lvl="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CO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</a:t>
            </a:r>
            <a:r>
              <a:rPr lang="es-CO" sz="15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Whatsapp</a:t>
            </a:r>
            <a:r>
              <a:rPr lang="es-CO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infórmeles que les envío la memoria-acta a sus correos electrónicos y recuérdeles la fecha y hora de la primera reunión de encadenamiento.</a:t>
            </a:r>
          </a:p>
          <a:p>
            <a:pPr marL="285750" lvl="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CO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Suba </a:t>
            </a:r>
            <a:r>
              <a:rPr lang="es-CO" sz="15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s-CO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memoria-acta de la </a:t>
            </a:r>
            <a:r>
              <a:rPr lang="es-CO" sz="15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reunión a la herramienta con la que cuente el proyecto, por ejemplo: (</a:t>
            </a:r>
            <a:r>
              <a:rPr lang="es-CO" sz="1500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es-CO" sz="15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drive, Google Drive, </a:t>
            </a:r>
            <a:r>
              <a:rPr lang="es-CO" sz="1500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r>
              <a:rPr lang="es-CO" sz="15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s-CO" sz="15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CO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Reporte </a:t>
            </a:r>
            <a:r>
              <a:rPr lang="es-CO" sz="15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</a:t>
            </a:r>
            <a:r>
              <a:rPr lang="es-CO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resultados </a:t>
            </a:r>
            <a:r>
              <a:rPr lang="es-CO" sz="15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coordinador/a del proyecto. </a:t>
            </a:r>
            <a:endParaRPr lang="es-CO" sz="15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es-CO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es-CO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CASO DE EMPAREJAMIENTO NEGATIVO:</a:t>
            </a:r>
          </a:p>
          <a:p>
            <a:pPr marL="285750" lvl="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CO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Diligencie el formato de memoria-acta de la reunión, en los 2 días siguientes a la misma</a:t>
            </a:r>
          </a:p>
          <a:p>
            <a:pPr marL="285750" lvl="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CO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Envíe </a:t>
            </a:r>
            <a:r>
              <a:rPr lang="es-CO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todos los asistentes a la reunión por correo electrónico el documento de memoria-acta de la reunión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CO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Suba </a:t>
            </a:r>
            <a:r>
              <a:rPr lang="es-CO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s-CO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memoria-acta de la </a:t>
            </a:r>
            <a:r>
              <a:rPr lang="es-CO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reunión a la herramienta dispuesta para </a:t>
            </a:r>
            <a:r>
              <a:rPr lang="es-CO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ello </a:t>
            </a:r>
            <a:r>
              <a:rPr lang="es-CO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ejemplo: (</a:t>
            </a:r>
            <a:r>
              <a:rPr lang="es-CO" sz="1400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es-CO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drive, Google Drive, </a:t>
            </a:r>
            <a:r>
              <a:rPr lang="es-CO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r>
              <a:rPr lang="es-CO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285750" lvl="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CO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Reporte los </a:t>
            </a:r>
            <a:r>
              <a:rPr lang="es-CO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resultados </a:t>
            </a:r>
            <a:r>
              <a:rPr lang="es-CO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coordinador/a del proyecto.</a:t>
            </a:r>
            <a:endParaRPr lang="es-CO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464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B3F1099-37B9-4A39-ADB7-74654F353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CAJA DE HERRAMIENTAS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870A0074-7A72-4544-9727-6B6398AA00CA}"/>
              </a:ext>
            </a:extLst>
          </p:cNvPr>
          <p:cNvSpPr txBox="1"/>
          <p:nvPr/>
        </p:nvSpPr>
        <p:spPr>
          <a:xfrm>
            <a:off x="661182" y="1448972"/>
            <a:ext cx="1097279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rgbClr val="002060"/>
                </a:solidFill>
              </a:rPr>
              <a:t>REVISE LOS SIGUIENTES VIDEOS RECOMENDADOS:</a:t>
            </a:r>
          </a:p>
          <a:p>
            <a:endParaRPr lang="es-CO" dirty="0"/>
          </a:p>
          <a:p>
            <a:pPr marL="342900" indent="-342900">
              <a:buAutoNum type="arabicPeriod"/>
            </a:pPr>
            <a:r>
              <a:rPr lang="es-CO" dirty="0"/>
              <a:t>Video tutorial de zoom. </a:t>
            </a:r>
            <a:r>
              <a:rPr lang="es-CO" dirty="0">
                <a:hlinkClick r:id="rId2"/>
              </a:rPr>
              <a:t>https://support.zoom.us/hc/es/articles/206618765-Tutoriales-de-Zoom-en-video</a:t>
            </a:r>
            <a:endParaRPr lang="es-CO" dirty="0"/>
          </a:p>
          <a:p>
            <a:pPr marL="342900" indent="-342900">
              <a:buAutoNum type="arabicPeriod"/>
            </a:pPr>
            <a:r>
              <a:rPr lang="es-CO" dirty="0"/>
              <a:t>Técnicas de reuniones efectivas. </a:t>
            </a:r>
            <a:r>
              <a:rPr lang="es-CO" dirty="0">
                <a:hlinkClick r:id="rId3"/>
              </a:rPr>
              <a:t>https://www.youtube.com/watch?v=VYF4oK9Dr00</a:t>
            </a:r>
            <a:r>
              <a:rPr lang="es-CO" dirty="0"/>
              <a:t> </a:t>
            </a:r>
          </a:p>
          <a:p>
            <a:pPr marL="342900" indent="-342900">
              <a:buAutoNum type="arabicPeriod"/>
            </a:pPr>
            <a:r>
              <a:rPr lang="es-CO" dirty="0" err="1"/>
              <a:t>Tips</a:t>
            </a:r>
            <a:r>
              <a:rPr lang="es-CO" dirty="0"/>
              <a:t> para que la reunión sea efectiva. </a:t>
            </a:r>
            <a:r>
              <a:rPr lang="es-CO" dirty="0">
                <a:hlinkClick r:id="rId4"/>
              </a:rPr>
              <a:t>https://www.youtube.com/watch?v=LZhXeDbyvMo</a:t>
            </a:r>
            <a:endParaRPr lang="es-CO" dirty="0"/>
          </a:p>
          <a:p>
            <a:pPr marL="342900" indent="-342900">
              <a:buAutoNum type="arabicPeriod"/>
            </a:pPr>
            <a:r>
              <a:rPr lang="es-CO" dirty="0"/>
              <a:t>Expresión no verbal en reuniones </a:t>
            </a:r>
            <a:r>
              <a:rPr lang="es-CO" dirty="0">
                <a:hlinkClick r:id="rId5"/>
              </a:rPr>
              <a:t>https://www.youtube.com/watch?v=4yvCn2z9k2E</a:t>
            </a:r>
            <a:endParaRPr lang="es-CO" dirty="0"/>
          </a:p>
          <a:p>
            <a:pPr marL="342900" indent="-342900">
              <a:buAutoNum type="arabicPeriod"/>
            </a:pPr>
            <a:r>
              <a:rPr lang="es-CO" dirty="0"/>
              <a:t>Manejo de la voz  </a:t>
            </a:r>
            <a:r>
              <a:rPr lang="es-CO" dirty="0">
                <a:hlinkClick r:id="rId6"/>
              </a:rPr>
              <a:t>https://www.youtube.com/watch?v=YlI-e4QJWG0</a:t>
            </a:r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89564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00A80DD-4185-41D3-B655-D446B59EA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2800" dirty="0"/>
              <a:t>Texto sugerido de </a:t>
            </a:r>
            <a:r>
              <a:rPr lang="es-CO" sz="2800" dirty="0" err="1"/>
              <a:t>Whatsapp</a:t>
            </a:r>
            <a:r>
              <a:rPr lang="es-CO" sz="2800" dirty="0"/>
              <a:t> para </a:t>
            </a:r>
            <a:br>
              <a:rPr lang="es-CO" sz="2800" dirty="0"/>
            </a:br>
            <a:r>
              <a:rPr lang="es-CO" sz="2800" dirty="0"/>
              <a:t>confirmar asistencia a cita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AF83910B-895E-4110-AB99-0C63B8E8C174}"/>
              </a:ext>
            </a:extLst>
          </p:cNvPr>
          <p:cNvSpPr txBox="1"/>
          <p:nvPr/>
        </p:nvSpPr>
        <p:spPr>
          <a:xfrm>
            <a:off x="1601372" y="1166842"/>
            <a:ext cx="898925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Respetad@ </a:t>
            </a:r>
            <a:r>
              <a:rPr lang="es-CO" dirty="0" err="1">
                <a:highlight>
                  <a:srgbClr val="FFFF00"/>
                </a:highlight>
              </a:rPr>
              <a:t>XXXXXXX</a:t>
            </a:r>
            <a:r>
              <a:rPr lang="es-CO" dirty="0"/>
              <a:t/>
            </a:r>
            <a:br>
              <a:rPr lang="es-CO" dirty="0"/>
            </a:br>
            <a:r>
              <a:rPr lang="es-CO" dirty="0"/>
              <a:t/>
            </a:r>
            <a:br>
              <a:rPr lang="es-CO" dirty="0"/>
            </a:br>
            <a:r>
              <a:rPr lang="es-CO" dirty="0"/>
              <a:t>Quisiera confirmar su participación en la reunión de emparejamiento entre </a:t>
            </a:r>
            <a:r>
              <a:rPr lang="es-CO" dirty="0" err="1">
                <a:highlight>
                  <a:srgbClr val="FFFF00"/>
                </a:highlight>
              </a:rPr>
              <a:t>YYYYYYY</a:t>
            </a:r>
            <a:r>
              <a:rPr lang="es-CO" dirty="0"/>
              <a:t> y </a:t>
            </a:r>
            <a:r>
              <a:rPr lang="es-CO" dirty="0" err="1">
                <a:highlight>
                  <a:srgbClr val="FFFF00"/>
                </a:highlight>
              </a:rPr>
              <a:t>ZZZZZZ</a:t>
            </a:r>
            <a:r>
              <a:rPr lang="es-CO" dirty="0"/>
              <a:t>.</a:t>
            </a:r>
          </a:p>
          <a:p>
            <a:r>
              <a:rPr lang="es-CO" dirty="0"/>
              <a:t>Esta reunión esta programada para el </a:t>
            </a:r>
            <a:r>
              <a:rPr lang="es-CO" b="1" dirty="0"/>
              <a:t>día </a:t>
            </a:r>
            <a:r>
              <a:rPr lang="es-CO" b="1" dirty="0" err="1">
                <a:highlight>
                  <a:srgbClr val="FFFF00"/>
                </a:highlight>
              </a:rPr>
              <a:t>DD</a:t>
            </a:r>
            <a:r>
              <a:rPr lang="es-CO" b="1" dirty="0">
                <a:highlight>
                  <a:srgbClr val="FFFF00"/>
                </a:highlight>
              </a:rPr>
              <a:t>/MM/AA </a:t>
            </a:r>
            <a:r>
              <a:rPr lang="es-CO" b="1" dirty="0"/>
              <a:t>a las </a:t>
            </a:r>
            <a:r>
              <a:rPr lang="es-CO" b="1" dirty="0" err="1">
                <a:highlight>
                  <a:srgbClr val="FFFF00"/>
                </a:highlight>
              </a:rPr>
              <a:t>HH:MM</a:t>
            </a:r>
            <a:r>
              <a:rPr lang="es-CO" b="1" dirty="0">
                <a:highlight>
                  <a:srgbClr val="FFFF00"/>
                </a:highlight>
              </a:rPr>
              <a:t> </a:t>
            </a:r>
          </a:p>
          <a:p>
            <a:endParaRPr lang="es-CO" dirty="0">
              <a:highlight>
                <a:srgbClr val="FFFF00"/>
              </a:highlight>
            </a:endParaRPr>
          </a:p>
          <a:p>
            <a:r>
              <a:rPr lang="es-CO" dirty="0"/>
              <a:t>El vinculo para la sala de la reunión es </a:t>
            </a:r>
            <a:r>
              <a:rPr lang="es-CO" dirty="0">
                <a:hlinkClick r:id="rId2"/>
              </a:rPr>
              <a:t>WWW.WWWWW.WWW</a:t>
            </a:r>
            <a:r>
              <a:rPr lang="es-CO" dirty="0"/>
              <a:t> </a:t>
            </a:r>
          </a:p>
          <a:p>
            <a:endParaRPr lang="es-CO" dirty="0"/>
          </a:p>
          <a:p>
            <a:r>
              <a:rPr lang="es-CO" dirty="0"/>
              <a:t>En la Fase 3, dentro de la zona de </a:t>
            </a:r>
            <a:r>
              <a:rPr lang="es-CO" dirty="0" err="1" smtClean="0"/>
              <a:t>Showcase</a:t>
            </a:r>
            <a:r>
              <a:rPr lang="es-CO" dirty="0" smtClean="0"/>
              <a:t>, podrá </a:t>
            </a:r>
            <a:r>
              <a:rPr lang="es-CO" dirty="0"/>
              <a:t>encontrar información sobre las empresas de la reunión, siéntase en total libertad de visitarla. </a:t>
            </a:r>
            <a:r>
              <a:rPr lang="es-CO" dirty="0" smtClean="0"/>
              <a:t>Página web o acceso a nube.</a:t>
            </a:r>
            <a:endParaRPr lang="es-CO" dirty="0"/>
          </a:p>
          <a:p>
            <a:endParaRPr lang="es-CO" dirty="0"/>
          </a:p>
          <a:p>
            <a:r>
              <a:rPr lang="es-CO" dirty="0"/>
              <a:t>Seguramente este será un espacio muy constructivo y provechoso para ambas empresas !!!</a:t>
            </a:r>
          </a:p>
          <a:p>
            <a:endParaRPr lang="es-CO" dirty="0"/>
          </a:p>
          <a:p>
            <a:r>
              <a:rPr lang="es-CO" dirty="0"/>
              <a:t>Me despido y quedo pendiente de su confirmación</a:t>
            </a:r>
          </a:p>
          <a:p>
            <a:endParaRPr lang="es-CO" dirty="0"/>
          </a:p>
          <a:p>
            <a:r>
              <a:rPr lang="es-CO" dirty="0"/>
              <a:t>A continuación, </a:t>
            </a:r>
            <a:r>
              <a:rPr lang="es-CO" dirty="0" smtClean="0"/>
              <a:t>envío </a:t>
            </a:r>
            <a:r>
              <a:rPr lang="es-CO" dirty="0"/>
              <a:t>el archivo con la agenda de la reunión</a:t>
            </a:r>
          </a:p>
        </p:txBody>
      </p:sp>
    </p:spTree>
    <p:extLst>
      <p:ext uri="{BB962C8B-B14F-4D97-AF65-F5344CB8AC3E}">
        <p14:creationId xmlns:p14="http://schemas.microsoft.com/office/powerpoint/2010/main" val="8191495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1126</Words>
  <Application>Microsoft Office PowerPoint</Application>
  <PresentationFormat>Panorámica</PresentationFormat>
  <Paragraphs>84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Symbol</vt:lpstr>
      <vt:lpstr>Times New Roman</vt:lpstr>
      <vt:lpstr>Tema de Office</vt:lpstr>
      <vt:lpstr>Presentación de PowerPoint</vt:lpstr>
      <vt:lpstr>TIP´S CLAVES PARA LAS REUNIONES DE EMPAREJAMIENTO</vt:lpstr>
      <vt:lpstr>TIP´S CLAVES PARA LAS REUNIONES DE EMPAREJAMIENTO</vt:lpstr>
      <vt:lpstr>TIP´S CLAVES PARA LAS REUNIONES DE EMPAREJAMIENTO</vt:lpstr>
      <vt:lpstr>TIP´S CLAVES PARA LAS REUNIONES DE EMPAREJAMIENTO</vt:lpstr>
      <vt:lpstr>CAJA DE HERRAMIENTAS</vt:lpstr>
      <vt:lpstr>Texto sugerido de Whatsapp para  confirmar asistencia a cita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German Dario Perea Robayo</dc:creator>
  <cp:lastModifiedBy>FAMILIA PIÑEROS GAMBOA</cp:lastModifiedBy>
  <cp:revision>3</cp:revision>
  <dcterms:created xsi:type="dcterms:W3CDTF">2020-08-10T08:53:38Z</dcterms:created>
  <dcterms:modified xsi:type="dcterms:W3CDTF">2020-11-20T15:22:02Z</dcterms:modified>
</cp:coreProperties>
</file>