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5143500" type="screen16x9"/>
  <p:notesSz cx="9144000" cy="51435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7537" y="1064895"/>
            <a:ext cx="7908925" cy="2501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600575"/>
            <a:ext cx="9144000" cy="542925"/>
          </a:xfrm>
          <a:custGeom>
            <a:avLst/>
            <a:gdLst/>
            <a:ahLst/>
            <a:cxnLst/>
            <a:rect l="l" t="t" r="r" b="b"/>
            <a:pathLst>
              <a:path w="9144000" h="542925">
                <a:moveTo>
                  <a:pt x="9144000" y="0"/>
                </a:moveTo>
                <a:lnTo>
                  <a:pt x="0" y="0"/>
                </a:lnTo>
                <a:lnTo>
                  <a:pt x="0" y="542925"/>
                </a:lnTo>
                <a:lnTo>
                  <a:pt x="9144000" y="542925"/>
                </a:lnTo>
                <a:lnTo>
                  <a:pt x="914400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552450"/>
          </a:xfrm>
          <a:custGeom>
            <a:avLst/>
            <a:gdLst/>
            <a:ahLst/>
            <a:cxnLst/>
            <a:rect l="l" t="t" r="r" b="b"/>
            <a:pathLst>
              <a:path w="9144000" h="552450">
                <a:moveTo>
                  <a:pt x="9144000" y="0"/>
                </a:moveTo>
                <a:lnTo>
                  <a:pt x="0" y="0"/>
                </a:lnTo>
                <a:lnTo>
                  <a:pt x="0" y="552450"/>
                </a:lnTo>
                <a:lnTo>
                  <a:pt x="9144000" y="552450"/>
                </a:lnTo>
                <a:lnTo>
                  <a:pt x="9144000" y="0"/>
                </a:lnTo>
                <a:close/>
              </a:path>
            </a:pathLst>
          </a:custGeom>
          <a:solidFill>
            <a:srgbClr val="054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71725" y="4667250"/>
            <a:ext cx="1828800" cy="3619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343400" y="4638675"/>
            <a:ext cx="1200150" cy="4667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695950" y="4648200"/>
            <a:ext cx="1009650" cy="4000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4547" y="100330"/>
            <a:ext cx="7494905" cy="335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775335"/>
            <a:ext cx="8567419" cy="2518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cultura.gov.co/Economa%20Naranja/economianaranja.html" TargetMode="External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3.pn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mbiaproductiva.com/convocatorias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jp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mbiaproductiva.com/ptp-sectores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6862" y="0"/>
            <a:ext cx="9144000" cy="5143500"/>
            <a:chOff x="0" y="0"/>
            <a:chExt cx="9144000" cy="5143500"/>
          </a:xfrm>
        </p:grpSpPr>
        <p:sp>
          <p:nvSpPr>
            <p:cNvPr id="3" name="object 3"/>
            <p:cNvSpPr/>
            <p:nvPr/>
          </p:nvSpPr>
          <p:spPr>
            <a:xfrm>
              <a:off x="2409825" y="0"/>
              <a:ext cx="6734174" cy="51434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600575"/>
              <a:ext cx="9144000" cy="542925"/>
            </a:xfrm>
            <a:custGeom>
              <a:avLst/>
              <a:gdLst/>
              <a:ahLst/>
              <a:cxnLst/>
              <a:rect l="l" t="t" r="r" b="b"/>
              <a:pathLst>
                <a:path w="9144000" h="542925">
                  <a:moveTo>
                    <a:pt x="9144000" y="0"/>
                  </a:moveTo>
                  <a:lnTo>
                    <a:pt x="0" y="0"/>
                  </a:lnTo>
                  <a:lnTo>
                    <a:pt x="0" y="542925"/>
                  </a:lnTo>
                  <a:lnTo>
                    <a:pt x="9144000" y="5429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71725" y="4667250"/>
              <a:ext cx="1828800" cy="361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3400" y="4638675"/>
              <a:ext cx="1200150" cy="466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99844" y="2585973"/>
            <a:ext cx="6552565" cy="7645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610235">
              <a:lnSpc>
                <a:spcPct val="101800"/>
              </a:lnSpc>
              <a:spcBef>
                <a:spcPts val="50"/>
              </a:spcBef>
            </a:pPr>
            <a:r>
              <a:rPr sz="2400" b="1" spc="-15" dirty="0">
                <a:solidFill>
                  <a:srgbClr val="042D57"/>
                </a:solidFill>
                <a:latin typeface="Century Gothic"/>
                <a:cs typeface="Century Gothic"/>
              </a:rPr>
              <a:t>Somos </a:t>
            </a:r>
            <a:r>
              <a:rPr sz="2400" b="1" dirty="0">
                <a:solidFill>
                  <a:srgbClr val="042D57"/>
                </a:solidFill>
                <a:latin typeface="Century Gothic"/>
                <a:cs typeface="Century Gothic"/>
              </a:rPr>
              <a:t>su aliado </a:t>
            </a:r>
            <a:r>
              <a:rPr sz="2400" b="1" spc="-10" dirty="0">
                <a:solidFill>
                  <a:srgbClr val="042D57"/>
                </a:solidFill>
                <a:latin typeface="Century Gothic"/>
                <a:cs typeface="Century Gothic"/>
              </a:rPr>
              <a:t>para </a:t>
            </a:r>
            <a:r>
              <a:rPr sz="2400" b="1" spc="-15" dirty="0">
                <a:solidFill>
                  <a:srgbClr val="042D57"/>
                </a:solidFill>
                <a:latin typeface="Century Gothic"/>
                <a:cs typeface="Century Gothic"/>
              </a:rPr>
              <a:t>producir </a:t>
            </a:r>
            <a:r>
              <a:rPr sz="2400" b="1" spc="-5" dirty="0">
                <a:solidFill>
                  <a:srgbClr val="042D57"/>
                </a:solidFill>
                <a:latin typeface="Century Gothic"/>
                <a:cs typeface="Century Gothic"/>
              </a:rPr>
              <a:t>más,  </a:t>
            </a:r>
            <a:r>
              <a:rPr sz="2400" b="1" spc="-25" dirty="0">
                <a:solidFill>
                  <a:srgbClr val="042D57"/>
                </a:solidFill>
                <a:latin typeface="Century Gothic"/>
                <a:cs typeface="Century Gothic"/>
              </a:rPr>
              <a:t>con mejor </a:t>
            </a:r>
            <a:r>
              <a:rPr sz="2400" b="1" spc="-5" dirty="0">
                <a:solidFill>
                  <a:srgbClr val="042D57"/>
                </a:solidFill>
                <a:latin typeface="Century Gothic"/>
                <a:cs typeface="Century Gothic"/>
              </a:rPr>
              <a:t>calidad </a:t>
            </a:r>
            <a:r>
              <a:rPr sz="2400" b="1" dirty="0">
                <a:solidFill>
                  <a:srgbClr val="042D57"/>
                </a:solidFill>
                <a:latin typeface="Century Gothic"/>
                <a:cs typeface="Century Gothic"/>
              </a:rPr>
              <a:t>y </a:t>
            </a:r>
            <a:r>
              <a:rPr sz="2400" b="1" spc="-5" dirty="0">
                <a:solidFill>
                  <a:srgbClr val="042D57"/>
                </a:solidFill>
                <a:latin typeface="Century Gothic"/>
                <a:cs typeface="Century Gothic"/>
              </a:rPr>
              <a:t>mayor valor</a:t>
            </a:r>
            <a:r>
              <a:rPr sz="2400" b="1" spc="240" dirty="0">
                <a:solidFill>
                  <a:srgbClr val="042D57"/>
                </a:solidFill>
                <a:latin typeface="Century Gothic"/>
                <a:cs typeface="Century Gothic"/>
              </a:rPr>
              <a:t> </a:t>
            </a:r>
            <a:r>
              <a:rPr sz="2400" b="1" spc="-15" dirty="0">
                <a:solidFill>
                  <a:srgbClr val="042D57"/>
                </a:solidFill>
                <a:latin typeface="Century Gothic"/>
                <a:cs typeface="Century Gothic"/>
              </a:rPr>
              <a:t>agregado.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62175" y="285750"/>
            <a:ext cx="4819650" cy="1885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8815" y="800100"/>
            <a:ext cx="6802711" cy="357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5600" y="661035"/>
            <a:ext cx="1663064" cy="215773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65"/>
              </a:spcBef>
            </a:pPr>
            <a:r>
              <a:rPr sz="2750" b="1" spc="10" dirty="0">
                <a:latin typeface="Calibri"/>
                <a:cs typeface="Calibri"/>
              </a:rPr>
              <a:t>El </a:t>
            </a:r>
            <a:r>
              <a:rPr sz="2750" b="1" spc="15" dirty="0">
                <a:solidFill>
                  <a:srgbClr val="FF6B0A"/>
                </a:solidFill>
                <a:latin typeface="Calibri"/>
                <a:cs typeface="Calibri"/>
              </a:rPr>
              <a:t>universo  </a:t>
            </a:r>
            <a:r>
              <a:rPr sz="2750" b="1" dirty="0">
                <a:solidFill>
                  <a:srgbClr val="FF6B0A"/>
                </a:solidFill>
                <a:latin typeface="Calibri"/>
                <a:cs typeface="Calibri"/>
              </a:rPr>
              <a:t>naranja  </a:t>
            </a:r>
            <a:r>
              <a:rPr sz="2750" b="1" spc="20" dirty="0">
                <a:latin typeface="Calibri"/>
                <a:cs typeface="Calibri"/>
              </a:rPr>
              <a:t>está  </a:t>
            </a:r>
            <a:r>
              <a:rPr sz="2750" b="1" spc="-30" dirty="0">
                <a:latin typeface="Calibri"/>
                <a:cs typeface="Calibri"/>
              </a:rPr>
              <a:t>c</a:t>
            </a:r>
            <a:r>
              <a:rPr sz="2750" b="1" spc="20" dirty="0">
                <a:latin typeface="Calibri"/>
                <a:cs typeface="Calibri"/>
              </a:rPr>
              <a:t>ompu</a:t>
            </a:r>
            <a:r>
              <a:rPr sz="2750" b="1" spc="35" dirty="0">
                <a:latin typeface="Calibri"/>
                <a:cs typeface="Calibri"/>
              </a:rPr>
              <a:t>e</a:t>
            </a:r>
            <a:r>
              <a:rPr sz="2750" b="1" spc="20" dirty="0">
                <a:latin typeface="Calibri"/>
                <a:cs typeface="Calibri"/>
              </a:rPr>
              <a:t>s</a:t>
            </a:r>
            <a:r>
              <a:rPr sz="2750" b="1" spc="15" dirty="0">
                <a:latin typeface="Calibri"/>
                <a:cs typeface="Calibri"/>
              </a:rPr>
              <a:t>t</a:t>
            </a:r>
            <a:r>
              <a:rPr sz="2750" b="1" spc="5" dirty="0">
                <a:latin typeface="Calibri"/>
                <a:cs typeface="Calibri"/>
              </a:rPr>
              <a:t>o  </a:t>
            </a:r>
            <a:r>
              <a:rPr sz="2750" b="1" spc="10" dirty="0">
                <a:latin typeface="Calibri"/>
                <a:cs typeface="Calibri"/>
              </a:rPr>
              <a:t>por: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8959" y="539178"/>
            <a:ext cx="4425315" cy="462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25"/>
              </a:spcBef>
            </a:pPr>
            <a:r>
              <a:rPr sz="1400" b="1" u="heavy" spc="-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http://www.mincultura.gov.co/Economa%20Naranja/</a:t>
            </a:r>
            <a:endParaRPr sz="1400">
              <a:latin typeface="Arial"/>
              <a:cs typeface="Arial"/>
            </a:endParaRPr>
          </a:p>
          <a:p>
            <a:pPr marR="10160" algn="r">
              <a:lnSpc>
                <a:spcPct val="100000"/>
              </a:lnSpc>
              <a:spcBef>
                <a:spcPts val="50"/>
              </a:spcBef>
            </a:pPr>
            <a:r>
              <a:rPr sz="1400" b="1" u="heavy" spc="4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ec</a:t>
            </a:r>
            <a:r>
              <a:rPr sz="1400" b="1" u="heavy" spc="4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ono</a:t>
            </a:r>
            <a:r>
              <a:rPr sz="1400" b="1" u="heavy" spc="-5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m</a:t>
            </a:r>
            <a:r>
              <a:rPr sz="1400" b="1" u="heavy" spc="-2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i</a:t>
            </a:r>
            <a:r>
              <a:rPr sz="1400" b="1" u="heavy" spc="4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a</a:t>
            </a:r>
            <a:r>
              <a:rPr sz="1400" b="1" u="heavy" spc="-3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n</a:t>
            </a:r>
            <a:r>
              <a:rPr sz="1400" b="1" u="heavy" spc="-3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a</a:t>
            </a:r>
            <a:r>
              <a:rPr sz="1400" b="1" u="heavy" spc="5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r</a:t>
            </a:r>
            <a:r>
              <a:rPr sz="1400" b="1" u="heavy" spc="-3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a</a:t>
            </a:r>
            <a:r>
              <a:rPr sz="1400" b="1" u="heavy" spc="-3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n</a:t>
            </a:r>
            <a:r>
              <a:rPr sz="1400" b="1" u="heavy" spc="-2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j</a:t>
            </a:r>
            <a:r>
              <a:rPr sz="1400" b="1" u="heavy" spc="4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a</a:t>
            </a:r>
            <a:r>
              <a:rPr sz="1400" b="1" u="heavy" spc="-2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.</a:t>
            </a:r>
            <a:r>
              <a:rPr sz="1400" b="1" u="heavy" spc="-3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h</a:t>
            </a:r>
            <a:r>
              <a:rPr sz="1400" b="1" u="heavy" spc="-2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t</a:t>
            </a:r>
            <a:r>
              <a:rPr sz="1400" b="1" u="heavy" spc="20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m</a:t>
            </a:r>
            <a:r>
              <a:rPr sz="1400" b="1" u="heavy" spc="5" dirty="0">
                <a:solidFill>
                  <a:srgbClr val="FF6B0A"/>
                </a:solidFill>
                <a:uFill>
                  <a:solidFill>
                    <a:srgbClr val="FF6B0A"/>
                  </a:solidFill>
                </a:uFill>
                <a:latin typeface="Arial"/>
                <a:cs typeface="Arial"/>
                <a:hlinkClick r:id="rId3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92199" y="127888"/>
            <a:ext cx="506539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30" dirty="0">
                <a:latin typeface="Arial"/>
                <a:cs typeface="Arial"/>
              </a:rPr>
              <a:t>SECTORES</a:t>
            </a:r>
            <a:r>
              <a:rPr spc="-195" dirty="0">
                <a:latin typeface="Arial"/>
                <a:cs typeface="Arial"/>
              </a:rPr>
              <a:t> </a:t>
            </a:r>
            <a:r>
              <a:rPr spc="35" dirty="0">
                <a:latin typeface="Arial"/>
                <a:cs typeface="Arial"/>
              </a:rPr>
              <a:t>DE</a:t>
            </a:r>
            <a:r>
              <a:rPr spc="-125" dirty="0">
                <a:latin typeface="Arial"/>
                <a:cs typeface="Arial"/>
              </a:rPr>
              <a:t> </a:t>
            </a:r>
            <a:r>
              <a:rPr spc="35" dirty="0">
                <a:latin typeface="Arial"/>
                <a:cs typeface="Arial"/>
              </a:rPr>
              <a:t>LA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15" dirty="0">
                <a:latin typeface="Arial"/>
                <a:cs typeface="Arial"/>
              </a:rPr>
              <a:t>ECONOMÍA</a:t>
            </a:r>
            <a:r>
              <a:rPr spc="-160" dirty="0">
                <a:latin typeface="Arial"/>
                <a:cs typeface="Arial"/>
              </a:rPr>
              <a:t> </a:t>
            </a:r>
            <a:r>
              <a:rPr spc="20" dirty="0">
                <a:latin typeface="Arial"/>
                <a:cs typeface="Arial"/>
              </a:rPr>
              <a:t>NARANJA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472882"/>
            <a:ext cx="3624579" cy="22275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4800" spc="5" dirty="0">
                <a:solidFill>
                  <a:srgbClr val="FF6B0A"/>
                </a:solidFill>
                <a:latin typeface="Calibri"/>
                <a:cs typeface="Calibri"/>
              </a:rPr>
              <a:t>Qué</a:t>
            </a:r>
            <a:r>
              <a:rPr sz="4800" spc="-105" dirty="0">
                <a:solidFill>
                  <a:srgbClr val="FF6B0A"/>
                </a:solidFill>
                <a:latin typeface="Calibri"/>
                <a:cs typeface="Calibri"/>
              </a:rPr>
              <a:t> </a:t>
            </a:r>
            <a:r>
              <a:rPr sz="4800" spc="15" dirty="0">
                <a:solidFill>
                  <a:srgbClr val="FF6B0A"/>
                </a:solidFill>
                <a:latin typeface="Calibri"/>
                <a:cs typeface="Calibri"/>
              </a:rPr>
              <a:t>encadena  </a:t>
            </a:r>
            <a:r>
              <a:rPr sz="4800" spc="10" dirty="0">
                <a:solidFill>
                  <a:srgbClr val="FF6B0A"/>
                </a:solidFill>
                <a:latin typeface="Calibri"/>
                <a:cs typeface="Calibri"/>
              </a:rPr>
              <a:t>la </a:t>
            </a:r>
            <a:r>
              <a:rPr sz="4800" spc="5" dirty="0">
                <a:solidFill>
                  <a:srgbClr val="FF6B0A"/>
                </a:solidFill>
                <a:latin typeface="Calibri"/>
                <a:cs typeface="Calibri"/>
              </a:rPr>
              <a:t>economía  naranja: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3125" y="1218818"/>
            <a:ext cx="198437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5" dirty="0">
                <a:latin typeface="Calibri"/>
                <a:cs typeface="Calibri"/>
              </a:rPr>
              <a:t>conocimiento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82689" y="1910079"/>
            <a:ext cx="322580" cy="342900"/>
          </a:xfrm>
          <a:custGeom>
            <a:avLst/>
            <a:gdLst/>
            <a:ahLst/>
            <a:cxnLst/>
            <a:rect l="l" t="t" r="r" b="b"/>
            <a:pathLst>
              <a:path w="322579" h="342900">
                <a:moveTo>
                  <a:pt x="322072" y="119380"/>
                </a:moveTo>
                <a:lnTo>
                  <a:pt x="212598" y="119380"/>
                </a:lnTo>
                <a:lnTo>
                  <a:pt x="212598" y="0"/>
                </a:lnTo>
                <a:lnTo>
                  <a:pt x="109474" y="0"/>
                </a:lnTo>
                <a:lnTo>
                  <a:pt x="109474" y="119380"/>
                </a:lnTo>
                <a:lnTo>
                  <a:pt x="0" y="119380"/>
                </a:lnTo>
                <a:lnTo>
                  <a:pt x="0" y="222250"/>
                </a:lnTo>
                <a:lnTo>
                  <a:pt x="109474" y="222250"/>
                </a:lnTo>
                <a:lnTo>
                  <a:pt x="109474" y="342900"/>
                </a:lnTo>
                <a:lnTo>
                  <a:pt x="212598" y="342900"/>
                </a:lnTo>
                <a:lnTo>
                  <a:pt x="212598" y="222250"/>
                </a:lnTo>
                <a:lnTo>
                  <a:pt x="322072" y="222250"/>
                </a:lnTo>
                <a:lnTo>
                  <a:pt x="322072" y="119380"/>
                </a:lnTo>
                <a:close/>
              </a:path>
            </a:pathLst>
          </a:custGeom>
          <a:solidFill>
            <a:srgbClr val="FF6B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58584" y="2457704"/>
            <a:ext cx="97345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30" dirty="0">
                <a:latin typeface="Calibri"/>
                <a:cs typeface="Calibri"/>
              </a:rPr>
              <a:t>c</a:t>
            </a:r>
            <a:r>
              <a:rPr sz="2750" spc="25" dirty="0">
                <a:latin typeface="Calibri"/>
                <a:cs typeface="Calibri"/>
              </a:rPr>
              <a:t>a</a:t>
            </a:r>
            <a:r>
              <a:rPr sz="2750" spc="-20" dirty="0">
                <a:latin typeface="Calibri"/>
                <a:cs typeface="Calibri"/>
              </a:rPr>
              <a:t>p</a:t>
            </a:r>
            <a:r>
              <a:rPr sz="2750" spc="-35" dirty="0">
                <a:latin typeface="Calibri"/>
                <a:cs typeface="Calibri"/>
              </a:rPr>
              <a:t>i</a:t>
            </a:r>
            <a:r>
              <a:rPr sz="2750" spc="-25" dirty="0">
                <a:latin typeface="Calibri"/>
                <a:cs typeface="Calibri"/>
              </a:rPr>
              <a:t>t</a:t>
            </a:r>
            <a:r>
              <a:rPr sz="2750" spc="25" dirty="0">
                <a:latin typeface="Calibri"/>
                <a:cs typeface="Calibri"/>
              </a:rPr>
              <a:t>a</a:t>
            </a:r>
            <a:r>
              <a:rPr sz="2750" spc="5" dirty="0">
                <a:latin typeface="Calibri"/>
                <a:cs typeface="Calibri"/>
              </a:rPr>
              <a:t>l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82689" y="3148329"/>
            <a:ext cx="322580" cy="342900"/>
          </a:xfrm>
          <a:custGeom>
            <a:avLst/>
            <a:gdLst/>
            <a:ahLst/>
            <a:cxnLst/>
            <a:rect l="l" t="t" r="r" b="b"/>
            <a:pathLst>
              <a:path w="322579" h="342900">
                <a:moveTo>
                  <a:pt x="322072" y="119380"/>
                </a:moveTo>
                <a:lnTo>
                  <a:pt x="212598" y="119380"/>
                </a:lnTo>
                <a:lnTo>
                  <a:pt x="212598" y="0"/>
                </a:lnTo>
                <a:lnTo>
                  <a:pt x="109474" y="0"/>
                </a:lnTo>
                <a:lnTo>
                  <a:pt x="109474" y="119380"/>
                </a:lnTo>
                <a:lnTo>
                  <a:pt x="0" y="119380"/>
                </a:lnTo>
                <a:lnTo>
                  <a:pt x="0" y="222250"/>
                </a:lnTo>
                <a:lnTo>
                  <a:pt x="109474" y="222250"/>
                </a:lnTo>
                <a:lnTo>
                  <a:pt x="109474" y="342900"/>
                </a:lnTo>
                <a:lnTo>
                  <a:pt x="212598" y="342900"/>
                </a:lnTo>
                <a:lnTo>
                  <a:pt x="212598" y="222250"/>
                </a:lnTo>
                <a:lnTo>
                  <a:pt x="322072" y="222250"/>
                </a:lnTo>
                <a:lnTo>
                  <a:pt x="322072" y="119380"/>
                </a:lnTo>
                <a:close/>
              </a:path>
            </a:pathLst>
          </a:custGeom>
          <a:solidFill>
            <a:srgbClr val="FF6B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10959" y="3696334"/>
            <a:ext cx="105918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-25" dirty="0">
                <a:latin typeface="Calibri"/>
                <a:cs typeface="Calibri"/>
              </a:rPr>
              <a:t>t</a:t>
            </a:r>
            <a:r>
              <a:rPr sz="2750" spc="10" dirty="0">
                <a:latin typeface="Calibri"/>
                <a:cs typeface="Calibri"/>
              </a:rPr>
              <a:t>r</a:t>
            </a:r>
            <a:r>
              <a:rPr sz="2750" spc="35" dirty="0">
                <a:latin typeface="Calibri"/>
                <a:cs typeface="Calibri"/>
              </a:rPr>
              <a:t>a</a:t>
            </a:r>
            <a:r>
              <a:rPr sz="2750" spc="-25" dirty="0">
                <a:latin typeface="Calibri"/>
                <a:cs typeface="Calibri"/>
              </a:rPr>
              <a:t>b</a:t>
            </a:r>
            <a:r>
              <a:rPr sz="2750" spc="25" dirty="0">
                <a:latin typeface="Calibri"/>
                <a:cs typeface="Calibri"/>
              </a:rPr>
              <a:t>a</a:t>
            </a:r>
            <a:r>
              <a:rPr sz="2750" spc="10" dirty="0">
                <a:latin typeface="Calibri"/>
                <a:cs typeface="Calibri"/>
              </a:rPr>
              <a:t>j</a:t>
            </a:r>
            <a:r>
              <a:rPr sz="2750" spc="15" dirty="0">
                <a:latin typeface="Calibri"/>
                <a:cs typeface="Calibri"/>
              </a:rPr>
              <a:t>o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00575"/>
            <a:ext cx="9144000" cy="542925"/>
          </a:xfrm>
          <a:custGeom>
            <a:avLst/>
            <a:gdLst/>
            <a:ahLst/>
            <a:cxnLst/>
            <a:rect l="l" t="t" r="r" b="b"/>
            <a:pathLst>
              <a:path w="9144000" h="542925">
                <a:moveTo>
                  <a:pt x="9144000" y="0"/>
                </a:moveTo>
                <a:lnTo>
                  <a:pt x="0" y="0"/>
                </a:lnTo>
                <a:lnTo>
                  <a:pt x="0" y="542925"/>
                </a:lnTo>
                <a:lnTo>
                  <a:pt x="9144000" y="542925"/>
                </a:lnTo>
                <a:lnTo>
                  <a:pt x="914400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552450"/>
          </a:xfrm>
          <a:custGeom>
            <a:avLst/>
            <a:gdLst/>
            <a:ahLst/>
            <a:cxnLst/>
            <a:rect l="l" t="t" r="r" b="b"/>
            <a:pathLst>
              <a:path w="9144000" h="552450">
                <a:moveTo>
                  <a:pt x="9144000" y="0"/>
                </a:moveTo>
                <a:lnTo>
                  <a:pt x="0" y="0"/>
                </a:lnTo>
                <a:lnTo>
                  <a:pt x="0" y="552450"/>
                </a:lnTo>
                <a:lnTo>
                  <a:pt x="9144000" y="552450"/>
                </a:lnTo>
                <a:lnTo>
                  <a:pt x="9144000" y="0"/>
                </a:lnTo>
                <a:close/>
              </a:path>
            </a:pathLst>
          </a:custGeom>
          <a:solidFill>
            <a:srgbClr val="054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71725" y="4667250"/>
            <a:ext cx="1828800" cy="361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43400" y="4638675"/>
            <a:ext cx="1200150" cy="46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485900" y="609599"/>
            <a:ext cx="6172200" cy="4533900"/>
            <a:chOff x="1485900" y="609599"/>
            <a:chExt cx="6172200" cy="4533900"/>
          </a:xfrm>
        </p:grpSpPr>
        <p:sp>
          <p:nvSpPr>
            <p:cNvPr id="7" name="object 7"/>
            <p:cNvSpPr/>
            <p:nvPr/>
          </p:nvSpPr>
          <p:spPr>
            <a:xfrm>
              <a:off x="5695950" y="4648200"/>
              <a:ext cx="1009650" cy="40004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85900" y="609599"/>
              <a:ext cx="6172200" cy="45338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78192" y="106044"/>
            <a:ext cx="730059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30" dirty="0">
                <a:latin typeface="Arial"/>
                <a:cs typeface="Arial"/>
              </a:rPr>
              <a:t>IDEA</a:t>
            </a:r>
            <a:r>
              <a:rPr b="0" spc="-114" dirty="0">
                <a:latin typeface="Arial"/>
                <a:cs typeface="Arial"/>
              </a:rPr>
              <a:t> </a:t>
            </a:r>
            <a:r>
              <a:rPr b="0" spc="35" dirty="0">
                <a:latin typeface="Arial"/>
                <a:cs typeface="Arial"/>
              </a:rPr>
              <a:t>DE</a:t>
            </a:r>
            <a:r>
              <a:rPr b="0" spc="-110" dirty="0">
                <a:latin typeface="Arial"/>
                <a:cs typeface="Arial"/>
              </a:rPr>
              <a:t> </a:t>
            </a:r>
            <a:r>
              <a:rPr b="0" spc="15" dirty="0">
                <a:latin typeface="Arial"/>
                <a:cs typeface="Arial"/>
              </a:rPr>
              <a:t>SECTOR</a:t>
            </a:r>
            <a:r>
              <a:rPr b="0" spc="-80" dirty="0">
                <a:latin typeface="Arial"/>
                <a:cs typeface="Arial"/>
              </a:rPr>
              <a:t> </a:t>
            </a:r>
            <a:r>
              <a:rPr b="0" spc="15" dirty="0">
                <a:latin typeface="Arial"/>
                <a:cs typeface="Arial"/>
              </a:rPr>
              <a:t>TRADICIONAL</a:t>
            </a:r>
            <a:r>
              <a:rPr b="0" spc="-190" dirty="0">
                <a:latin typeface="Arial"/>
                <a:cs typeface="Arial"/>
              </a:rPr>
              <a:t> </a:t>
            </a:r>
            <a:r>
              <a:rPr b="0" spc="30" dirty="0">
                <a:latin typeface="Arial"/>
                <a:cs typeface="Arial"/>
              </a:rPr>
              <a:t>CON</a:t>
            </a:r>
            <a:r>
              <a:rPr b="0" spc="-145" dirty="0">
                <a:latin typeface="Arial"/>
                <a:cs typeface="Arial"/>
              </a:rPr>
              <a:t> </a:t>
            </a:r>
            <a:r>
              <a:rPr b="0" spc="20" dirty="0">
                <a:latin typeface="Arial"/>
                <a:cs typeface="Arial"/>
              </a:rPr>
              <a:t>ECONOMÍA</a:t>
            </a:r>
            <a:r>
              <a:rPr b="0" spc="-18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NARANJA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00500" y="951160"/>
            <a:ext cx="4929505" cy="930275"/>
            <a:chOff x="4000500" y="951160"/>
            <a:chExt cx="4929505" cy="930275"/>
          </a:xfrm>
        </p:grpSpPr>
        <p:sp>
          <p:nvSpPr>
            <p:cNvPr id="3" name="object 3"/>
            <p:cNvSpPr/>
            <p:nvPr/>
          </p:nvSpPr>
          <p:spPr>
            <a:xfrm>
              <a:off x="4162259" y="951160"/>
              <a:ext cx="4205749" cy="235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00500" y="1076261"/>
              <a:ext cx="4929251" cy="528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00500" y="1352486"/>
              <a:ext cx="3548126" cy="52863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144645" y="881316"/>
            <a:ext cx="4566285" cy="844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20"/>
              </a:spcBef>
            </a:pPr>
            <a:r>
              <a:rPr sz="1800" b="1" spc="-20" dirty="0">
                <a:solidFill>
                  <a:srgbClr val="FF6B0A"/>
                </a:solidFill>
                <a:latin typeface="Century Gothic"/>
                <a:cs typeface="Century Gothic"/>
              </a:rPr>
              <a:t>Si </a:t>
            </a:r>
            <a:r>
              <a:rPr sz="1800" b="1" spc="15" dirty="0">
                <a:solidFill>
                  <a:srgbClr val="FF6B0A"/>
                </a:solidFill>
                <a:latin typeface="Century Gothic"/>
                <a:cs typeface="Century Gothic"/>
              </a:rPr>
              <a:t>su </a:t>
            </a:r>
            <a:r>
              <a:rPr sz="1800" b="1" spc="-5" dirty="0">
                <a:solidFill>
                  <a:srgbClr val="FF6B0A"/>
                </a:solidFill>
                <a:latin typeface="Century Gothic"/>
                <a:cs typeface="Century Gothic"/>
              </a:rPr>
              <a:t>apuesta naranja </a:t>
            </a:r>
            <a:r>
              <a:rPr sz="180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es un </a:t>
            </a:r>
            <a:r>
              <a:rPr sz="1800" b="1" spc="-5" dirty="0">
                <a:solidFill>
                  <a:srgbClr val="FF6B0A"/>
                </a:solidFill>
                <a:latin typeface="Century Gothic"/>
                <a:cs typeface="Century Gothic"/>
              </a:rPr>
              <a:t>festival </a:t>
            </a:r>
            <a:r>
              <a:rPr sz="1800" b="1" spc="5" dirty="0">
                <a:solidFill>
                  <a:srgbClr val="FF6B0A"/>
                </a:solidFill>
                <a:latin typeface="Century Gothic"/>
                <a:cs typeface="Century Gothic"/>
              </a:rPr>
              <a:t>de  </a:t>
            </a:r>
            <a:r>
              <a:rPr sz="180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cine, </a:t>
            </a:r>
            <a:r>
              <a:rPr sz="1800" b="1" spc="-10" dirty="0">
                <a:solidFill>
                  <a:srgbClr val="FF6B0A"/>
                </a:solidFill>
                <a:latin typeface="Century Gothic"/>
                <a:cs typeface="Century Gothic"/>
              </a:rPr>
              <a:t>estos </a:t>
            </a:r>
            <a:r>
              <a:rPr sz="1800" b="1" dirty="0">
                <a:solidFill>
                  <a:srgbClr val="FF6B0A"/>
                </a:solidFill>
                <a:latin typeface="Century Gothic"/>
                <a:cs typeface="Century Gothic"/>
              </a:rPr>
              <a:t>son </a:t>
            </a:r>
            <a:r>
              <a:rPr sz="1800" b="1" spc="-10" dirty="0">
                <a:solidFill>
                  <a:srgbClr val="FF6B0A"/>
                </a:solidFill>
                <a:latin typeface="Century Gothic"/>
                <a:cs typeface="Century Gothic"/>
              </a:rPr>
              <a:t>algunos </a:t>
            </a:r>
            <a:r>
              <a:rPr sz="1800" b="1" dirty="0">
                <a:solidFill>
                  <a:srgbClr val="FF6B0A"/>
                </a:solidFill>
                <a:latin typeface="Century Gothic"/>
                <a:cs typeface="Century Gothic"/>
              </a:rPr>
              <a:t>posibles </a:t>
            </a:r>
            <a:r>
              <a:rPr sz="1800" b="1" spc="-5" dirty="0">
                <a:solidFill>
                  <a:srgbClr val="FF6B0A"/>
                </a:solidFill>
                <a:latin typeface="Century Gothic"/>
                <a:cs typeface="Century Gothic"/>
              </a:rPr>
              <a:t>servicios  </a:t>
            </a:r>
            <a:r>
              <a:rPr sz="1800" b="1" spc="-10" dirty="0">
                <a:solidFill>
                  <a:srgbClr val="FF6B0A"/>
                </a:solidFill>
                <a:latin typeface="Century Gothic"/>
                <a:cs typeface="Century Gothic"/>
              </a:rPr>
              <a:t>del </a:t>
            </a:r>
            <a:r>
              <a:rPr sz="180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sector </a:t>
            </a:r>
            <a:r>
              <a:rPr sz="1800" b="1" spc="-5" dirty="0">
                <a:solidFill>
                  <a:srgbClr val="FF6B0A"/>
                </a:solidFill>
                <a:latin typeface="Century Gothic"/>
                <a:cs typeface="Century Gothic"/>
              </a:rPr>
              <a:t>azul</a:t>
            </a:r>
            <a:r>
              <a:rPr sz="1800" b="1" spc="55" dirty="0">
                <a:solidFill>
                  <a:srgbClr val="FF6B0A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FF6B0A"/>
                </a:solidFill>
                <a:latin typeface="Century Gothic"/>
                <a:cs typeface="Century Gothic"/>
              </a:rPr>
              <a:t>involucrados: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725" y="609600"/>
            <a:ext cx="3886200" cy="3705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05250" y="1993328"/>
            <a:ext cx="106870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1.</a:t>
            </a:r>
            <a:r>
              <a:rPr sz="1550" b="1" spc="-30" dirty="0">
                <a:solidFill>
                  <a:srgbClr val="095CAF"/>
                </a:solidFill>
                <a:latin typeface="Century Gothic"/>
                <a:cs typeface="Century Gothic"/>
              </a:rPr>
              <a:t> </a:t>
            </a:r>
            <a:r>
              <a:rPr sz="1550" b="1" u="heavy" spc="-5" dirty="0">
                <a:solidFill>
                  <a:srgbClr val="095CAF"/>
                </a:solidFill>
                <a:uFill>
                  <a:solidFill>
                    <a:srgbClr val="095CAF"/>
                  </a:solidFill>
                </a:uFill>
                <a:latin typeface="Century Gothic"/>
                <a:cs typeface="Century Gothic"/>
              </a:rPr>
              <a:t>Histórico</a:t>
            </a:r>
            <a:endParaRPr sz="155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5250" y="2778696"/>
            <a:ext cx="109537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2.</a:t>
            </a:r>
            <a:r>
              <a:rPr sz="1550" b="1" spc="-20" dirty="0">
                <a:solidFill>
                  <a:srgbClr val="095CAF"/>
                </a:solidFill>
                <a:latin typeface="Century Gothic"/>
                <a:cs typeface="Century Gothic"/>
              </a:rPr>
              <a:t> </a:t>
            </a:r>
            <a:r>
              <a:rPr sz="1550" b="1" u="heavy" dirty="0">
                <a:solidFill>
                  <a:srgbClr val="095CAF"/>
                </a:solidFill>
                <a:uFill>
                  <a:solidFill>
                    <a:srgbClr val="095CAF"/>
                  </a:solidFill>
                </a:uFill>
                <a:latin typeface="Century Gothic"/>
                <a:cs typeface="Century Gothic"/>
              </a:rPr>
              <a:t>Servicios</a:t>
            </a:r>
            <a:endParaRPr sz="1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05250" y="3589972"/>
            <a:ext cx="154813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3.</a:t>
            </a:r>
            <a:r>
              <a:rPr sz="1550" b="1" spc="-35" dirty="0">
                <a:solidFill>
                  <a:srgbClr val="095CAF"/>
                </a:solidFill>
                <a:latin typeface="Century Gothic"/>
                <a:cs typeface="Century Gothic"/>
              </a:rPr>
              <a:t> </a:t>
            </a:r>
            <a:r>
              <a:rPr sz="1550" b="1" u="heavy" spc="15" dirty="0">
                <a:solidFill>
                  <a:srgbClr val="095CAF"/>
                </a:solidFill>
                <a:uFill>
                  <a:solidFill>
                    <a:srgbClr val="095CAF"/>
                  </a:solidFill>
                </a:uFill>
                <a:latin typeface="Century Gothic"/>
                <a:cs typeface="Century Gothic"/>
              </a:rPr>
              <a:t>Agroindustria</a:t>
            </a:r>
            <a:endParaRPr sz="155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9275" y="1990725"/>
            <a:ext cx="3028950" cy="266700"/>
          </a:xfrm>
          <a:prstGeom prst="rect">
            <a:avLst/>
          </a:prstGeom>
          <a:solidFill>
            <a:srgbClr val="095CAF"/>
          </a:solidFill>
        </p:spPr>
        <p:txBody>
          <a:bodyPr vert="horz" wrap="square" lIns="0" tIns="4508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55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Industria </a:t>
            </a:r>
            <a:r>
              <a:rPr sz="1100" spc="-15" dirty="0">
                <a:solidFill>
                  <a:srgbClr val="FFFFFF"/>
                </a:solidFill>
                <a:latin typeface="Arial"/>
                <a:cs typeface="Arial"/>
              </a:rPr>
              <a:t>editorial 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1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gráfica.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29275" y="2657475"/>
            <a:ext cx="3028950" cy="600075"/>
          </a:xfrm>
          <a:prstGeom prst="rect">
            <a:avLst/>
          </a:prstGeom>
          <a:solidFill>
            <a:srgbClr val="095CAF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710" marR="205740">
              <a:lnSpc>
                <a:spcPct val="99600"/>
              </a:lnSpc>
              <a:spcBef>
                <a:spcPts val="360"/>
              </a:spcBef>
            </a:pP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BPO</a:t>
            </a:r>
            <a:r>
              <a:rPr sz="11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(Business</a:t>
            </a:r>
            <a:r>
              <a:rPr sz="1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Outsourcing),</a:t>
            </a:r>
            <a:r>
              <a:rPr sz="1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KPO 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(Knowledge 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Process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Outsourcing), 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ITO 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(Information 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Outsourcing).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9275" y="3581400"/>
            <a:ext cx="3028950" cy="428625"/>
          </a:xfrm>
          <a:prstGeom prst="rect">
            <a:avLst/>
          </a:prstGeom>
          <a:solidFill>
            <a:srgbClr val="095CAF"/>
          </a:solidFill>
        </p:spPr>
        <p:txBody>
          <a:bodyPr vert="horz" wrap="square" lIns="0" tIns="4635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5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Alimentos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procesados,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frutas 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sus</a:t>
            </a:r>
            <a:r>
              <a:rPr sz="11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derivados.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78192" y="106044"/>
            <a:ext cx="800608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30" dirty="0">
                <a:latin typeface="Arial"/>
                <a:cs typeface="Arial"/>
              </a:rPr>
              <a:t>IDEA</a:t>
            </a:r>
            <a:r>
              <a:rPr b="0" spc="-114" dirty="0">
                <a:latin typeface="Arial"/>
                <a:cs typeface="Arial"/>
              </a:rPr>
              <a:t> </a:t>
            </a:r>
            <a:r>
              <a:rPr b="0" spc="35" dirty="0">
                <a:latin typeface="Arial"/>
                <a:cs typeface="Arial"/>
              </a:rPr>
              <a:t>DE</a:t>
            </a:r>
            <a:r>
              <a:rPr b="0" spc="-110" dirty="0">
                <a:latin typeface="Arial"/>
                <a:cs typeface="Arial"/>
              </a:rPr>
              <a:t> </a:t>
            </a:r>
            <a:r>
              <a:rPr b="0" spc="20" dirty="0">
                <a:latin typeface="Arial"/>
                <a:cs typeface="Arial"/>
              </a:rPr>
              <a:t>ECONOMÍA</a:t>
            </a:r>
            <a:r>
              <a:rPr b="0" spc="-18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NARANJA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30" dirty="0">
                <a:latin typeface="Arial"/>
                <a:cs typeface="Arial"/>
              </a:rPr>
              <a:t>CON</a:t>
            </a:r>
            <a:r>
              <a:rPr b="0" spc="-150" dirty="0">
                <a:latin typeface="Arial"/>
                <a:cs typeface="Arial"/>
              </a:rPr>
              <a:t> </a:t>
            </a:r>
            <a:r>
              <a:rPr b="0" spc="20" dirty="0">
                <a:latin typeface="Arial"/>
                <a:cs typeface="Arial"/>
              </a:rPr>
              <a:t>SECTORES</a:t>
            </a:r>
            <a:r>
              <a:rPr b="0" spc="-114" dirty="0">
                <a:latin typeface="Arial"/>
                <a:cs typeface="Arial"/>
              </a:rPr>
              <a:t> </a:t>
            </a:r>
            <a:r>
              <a:rPr b="0" spc="15" dirty="0">
                <a:latin typeface="Arial"/>
                <a:cs typeface="Arial"/>
              </a:rPr>
              <a:t>TRADICIONALES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775335"/>
            <a:ext cx="4001770" cy="2518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35"/>
              </a:lnSpc>
              <a:spcBef>
                <a:spcPts val="105"/>
              </a:spcBef>
            </a:pPr>
            <a:r>
              <a:rPr sz="1950" dirty="0">
                <a:solidFill>
                  <a:srgbClr val="095CAF"/>
                </a:solidFill>
                <a:latin typeface="Calibri"/>
                <a:cs typeface="Calibri"/>
              </a:rPr>
              <a:t>Cuatro </a:t>
            </a:r>
            <a:r>
              <a:rPr sz="1950" spc="-5" dirty="0">
                <a:solidFill>
                  <a:srgbClr val="095CAF"/>
                </a:solidFill>
                <a:latin typeface="Calibri"/>
                <a:cs typeface="Calibri"/>
              </a:rPr>
              <a:t>factores explican </a:t>
            </a:r>
            <a:r>
              <a:rPr sz="1950" dirty="0">
                <a:solidFill>
                  <a:srgbClr val="095CAF"/>
                </a:solidFill>
                <a:latin typeface="Calibri"/>
                <a:cs typeface="Calibri"/>
              </a:rPr>
              <a:t>el</a:t>
            </a:r>
            <a:r>
              <a:rPr sz="1950" spc="245" dirty="0">
                <a:solidFill>
                  <a:srgbClr val="095CAF"/>
                </a:solidFill>
                <a:latin typeface="Calibri"/>
                <a:cs typeface="Calibri"/>
              </a:rPr>
              <a:t> </a:t>
            </a:r>
            <a:r>
              <a:rPr sz="1950" spc="5" dirty="0">
                <a:solidFill>
                  <a:srgbClr val="095CAF"/>
                </a:solidFill>
                <a:latin typeface="Calibri"/>
                <a:cs typeface="Calibri"/>
              </a:rPr>
              <a:t>crecimiento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35"/>
              </a:lnSpc>
            </a:pPr>
            <a:r>
              <a:rPr sz="1950" spc="10" dirty="0">
                <a:solidFill>
                  <a:srgbClr val="095CAF"/>
                </a:solidFill>
                <a:latin typeface="Calibri"/>
                <a:cs typeface="Calibri"/>
              </a:rPr>
              <a:t>de </a:t>
            </a:r>
            <a:r>
              <a:rPr sz="1950" dirty="0">
                <a:solidFill>
                  <a:srgbClr val="095CAF"/>
                </a:solidFill>
                <a:latin typeface="Calibri"/>
                <a:cs typeface="Calibri"/>
              </a:rPr>
              <a:t>la </a:t>
            </a:r>
            <a:r>
              <a:rPr sz="1950" spc="5" dirty="0">
                <a:solidFill>
                  <a:srgbClr val="095CAF"/>
                </a:solidFill>
                <a:latin typeface="Calibri"/>
                <a:cs typeface="Calibri"/>
              </a:rPr>
              <a:t>productividad </a:t>
            </a:r>
            <a:r>
              <a:rPr sz="1950" spc="10" dirty="0">
                <a:solidFill>
                  <a:srgbClr val="095CAF"/>
                </a:solidFill>
                <a:latin typeface="Calibri"/>
                <a:cs typeface="Calibri"/>
              </a:rPr>
              <a:t>de </a:t>
            </a:r>
            <a:r>
              <a:rPr sz="1950" spc="-15" dirty="0">
                <a:solidFill>
                  <a:srgbClr val="095CAF"/>
                </a:solidFill>
                <a:latin typeface="Calibri"/>
                <a:cs typeface="Calibri"/>
              </a:rPr>
              <a:t>las</a:t>
            </a:r>
            <a:r>
              <a:rPr sz="1950" spc="105" dirty="0">
                <a:solidFill>
                  <a:srgbClr val="095CAF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095CAF"/>
                </a:solidFill>
                <a:latin typeface="Calibri"/>
                <a:cs typeface="Calibri"/>
              </a:rPr>
              <a:t>empresas:</a:t>
            </a:r>
            <a:endParaRPr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Calibri"/>
              <a:cs typeface="Calibri"/>
            </a:endParaRPr>
          </a:p>
          <a:p>
            <a:pPr marL="317500" marR="132715" indent="-305435">
              <a:lnSpc>
                <a:spcPct val="103000"/>
              </a:lnSpc>
              <a:spcBef>
                <a:spcPts val="5"/>
              </a:spcBef>
              <a:buAutoNum type="arabicPeriod"/>
              <a:tabLst>
                <a:tab pos="317500" algn="l"/>
                <a:tab pos="318135" algn="l"/>
              </a:tabLst>
            </a:pPr>
            <a:r>
              <a:rPr sz="1550" spc="-20" dirty="0">
                <a:latin typeface="Century Gothic"/>
                <a:cs typeface="Century Gothic"/>
              </a:rPr>
              <a:t>Capital </a:t>
            </a:r>
            <a:r>
              <a:rPr sz="1550" spc="30" dirty="0">
                <a:latin typeface="Century Gothic"/>
                <a:cs typeface="Century Gothic"/>
              </a:rPr>
              <a:t>humano, </a:t>
            </a:r>
            <a:r>
              <a:rPr sz="1550" spc="10" dirty="0">
                <a:latin typeface="Century Gothic"/>
                <a:cs typeface="Century Gothic"/>
              </a:rPr>
              <a:t>particularmente </a:t>
            </a:r>
            <a:r>
              <a:rPr sz="1550" spc="20" dirty="0">
                <a:latin typeface="Century Gothic"/>
                <a:cs typeface="Century Gothic"/>
              </a:rPr>
              <a:t>el  </a:t>
            </a:r>
            <a:r>
              <a:rPr sz="1550" spc="10" dirty="0">
                <a:latin typeface="Century Gothic"/>
                <a:cs typeface="Century Gothic"/>
              </a:rPr>
              <a:t>establecimiento </a:t>
            </a:r>
            <a:r>
              <a:rPr sz="1550" dirty="0">
                <a:latin typeface="Century Gothic"/>
                <a:cs typeface="Century Gothic"/>
              </a:rPr>
              <a:t>de </a:t>
            </a:r>
            <a:r>
              <a:rPr sz="1550" spc="10" dirty="0">
                <a:latin typeface="Century Gothic"/>
                <a:cs typeface="Century Gothic"/>
              </a:rPr>
              <a:t>incentivos </a:t>
            </a:r>
            <a:r>
              <a:rPr sz="1550" spc="15" dirty="0">
                <a:latin typeface="Century Gothic"/>
                <a:cs typeface="Century Gothic"/>
              </a:rPr>
              <a:t>a </a:t>
            </a:r>
            <a:r>
              <a:rPr sz="1550" spc="30" dirty="0">
                <a:latin typeface="Century Gothic"/>
                <a:cs typeface="Century Gothic"/>
              </a:rPr>
              <a:t>los  </a:t>
            </a:r>
            <a:r>
              <a:rPr sz="1550" spc="-5" dirty="0">
                <a:latin typeface="Century Gothic"/>
                <a:cs typeface="Century Gothic"/>
              </a:rPr>
              <a:t>trabajadores.</a:t>
            </a:r>
            <a:endParaRPr sz="1550">
              <a:latin typeface="Century Gothic"/>
              <a:cs typeface="Century Gothic"/>
            </a:endParaRPr>
          </a:p>
          <a:p>
            <a:pPr marL="317500" indent="-305435">
              <a:lnSpc>
                <a:spcPts val="2335"/>
              </a:lnSpc>
              <a:spcBef>
                <a:spcPts val="70"/>
              </a:spcBef>
              <a:buClr>
                <a:srgbClr val="000000"/>
              </a:buClr>
              <a:buAutoNum type="arabicPeriod"/>
              <a:tabLst>
                <a:tab pos="318135" algn="l"/>
              </a:tabLst>
            </a:pPr>
            <a:r>
              <a:rPr sz="1950" b="1" spc="-10" dirty="0">
                <a:solidFill>
                  <a:srgbClr val="FF6B0A"/>
                </a:solidFill>
                <a:latin typeface="Century Gothic"/>
                <a:cs typeface="Century Gothic"/>
              </a:rPr>
              <a:t>Alianzas</a:t>
            </a:r>
            <a:r>
              <a:rPr sz="1950" b="1" spc="165" dirty="0">
                <a:solidFill>
                  <a:srgbClr val="FF6B0A"/>
                </a:solidFill>
                <a:latin typeface="Century Gothic"/>
                <a:cs typeface="Century Gothic"/>
              </a:rPr>
              <a:t> </a:t>
            </a:r>
            <a:r>
              <a:rPr sz="1950" b="1" spc="-15" dirty="0">
                <a:solidFill>
                  <a:srgbClr val="095CAF"/>
                </a:solidFill>
                <a:latin typeface="Century Gothic"/>
                <a:cs typeface="Century Gothic"/>
              </a:rPr>
              <a:t>empresariales</a:t>
            </a:r>
            <a:r>
              <a:rPr sz="195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.</a:t>
            </a:r>
            <a:endParaRPr sz="1950">
              <a:latin typeface="Century Gothic"/>
              <a:cs typeface="Century Gothic"/>
            </a:endParaRPr>
          </a:p>
          <a:p>
            <a:pPr marL="317500" indent="-305435">
              <a:lnSpc>
                <a:spcPts val="2335"/>
              </a:lnSpc>
              <a:buClr>
                <a:srgbClr val="000000"/>
              </a:buClr>
              <a:buAutoNum type="arabicPeriod"/>
              <a:tabLst>
                <a:tab pos="318135" algn="l"/>
              </a:tabLst>
            </a:pPr>
            <a:r>
              <a:rPr sz="1950" b="1" spc="-5" dirty="0">
                <a:solidFill>
                  <a:srgbClr val="095CAF"/>
                </a:solidFill>
                <a:latin typeface="Century Gothic"/>
                <a:cs typeface="Century Gothic"/>
              </a:rPr>
              <a:t>Inversión </a:t>
            </a:r>
            <a:r>
              <a:rPr sz="1950" b="1" spc="10" dirty="0">
                <a:solidFill>
                  <a:srgbClr val="FF6B0A"/>
                </a:solidFill>
                <a:latin typeface="Century Gothic"/>
                <a:cs typeface="Century Gothic"/>
              </a:rPr>
              <a:t>en</a:t>
            </a:r>
            <a:r>
              <a:rPr sz="1950" b="1" spc="100" dirty="0">
                <a:solidFill>
                  <a:srgbClr val="FF6B0A"/>
                </a:solidFill>
                <a:latin typeface="Century Gothic"/>
                <a:cs typeface="Century Gothic"/>
              </a:rPr>
              <a:t> </a:t>
            </a:r>
            <a:r>
              <a:rPr sz="1950" b="1" spc="10" dirty="0">
                <a:solidFill>
                  <a:srgbClr val="FF6B0A"/>
                </a:solidFill>
                <a:latin typeface="Century Gothic"/>
                <a:cs typeface="Century Gothic"/>
              </a:rPr>
              <a:t>innovación.</a:t>
            </a:r>
            <a:endParaRPr sz="1950">
              <a:latin typeface="Century Gothic"/>
              <a:cs typeface="Century Gothic"/>
            </a:endParaRPr>
          </a:p>
          <a:p>
            <a:pPr marL="317500" indent="-30543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317500" algn="l"/>
                <a:tab pos="318135" algn="l"/>
              </a:tabLst>
            </a:pPr>
            <a:r>
              <a:rPr sz="1550" spc="-5" dirty="0">
                <a:latin typeface="Century Gothic"/>
                <a:cs typeface="Century Gothic"/>
              </a:rPr>
              <a:t>Estandarización </a:t>
            </a:r>
            <a:r>
              <a:rPr sz="1550" dirty="0">
                <a:latin typeface="Century Gothic"/>
                <a:cs typeface="Century Gothic"/>
              </a:rPr>
              <a:t>de</a:t>
            </a:r>
            <a:r>
              <a:rPr sz="1550" spc="10" dirty="0">
                <a:latin typeface="Century Gothic"/>
                <a:cs typeface="Century Gothic"/>
              </a:rPr>
              <a:t> </a:t>
            </a:r>
            <a:r>
              <a:rPr sz="1550" spc="15" dirty="0">
                <a:latin typeface="Century Gothic"/>
                <a:cs typeface="Century Gothic"/>
              </a:rPr>
              <a:t>procesos</a:t>
            </a:r>
            <a:endParaRPr sz="155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5240" y="1215536"/>
            <a:ext cx="1120862" cy="1340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24625" y="1114425"/>
            <a:ext cx="1952625" cy="1485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38700" y="2714625"/>
            <a:ext cx="1430178" cy="13243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00825" y="2771775"/>
            <a:ext cx="1876425" cy="1285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09975" y="2476500"/>
            <a:ext cx="257175" cy="257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09975" y="2781300"/>
            <a:ext cx="257175" cy="257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35292" y="132080"/>
            <a:ext cx="813943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20" dirty="0">
                <a:latin typeface="Arial"/>
                <a:cs typeface="Arial"/>
              </a:rPr>
              <a:t>FACTORES</a:t>
            </a:r>
            <a:r>
              <a:rPr b="0" spc="-190" dirty="0">
                <a:latin typeface="Arial"/>
                <a:cs typeface="Arial"/>
              </a:rPr>
              <a:t> </a:t>
            </a:r>
            <a:r>
              <a:rPr b="0" spc="5" dirty="0">
                <a:latin typeface="Arial"/>
                <a:cs typeface="Arial"/>
              </a:rPr>
              <a:t>QUE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ELEVAN </a:t>
            </a:r>
            <a:r>
              <a:rPr b="0" spc="15" dirty="0">
                <a:latin typeface="Arial"/>
                <a:cs typeface="Arial"/>
              </a:rPr>
              <a:t>LA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10" dirty="0">
                <a:latin typeface="Arial"/>
                <a:cs typeface="Arial"/>
              </a:rPr>
              <a:t>PRODUCTIVIDAD</a:t>
            </a:r>
            <a:r>
              <a:rPr b="0" spc="-150" dirty="0">
                <a:latin typeface="Arial"/>
                <a:cs typeface="Arial"/>
              </a:rPr>
              <a:t> </a:t>
            </a:r>
            <a:r>
              <a:rPr b="0" spc="35" dirty="0">
                <a:latin typeface="Arial"/>
                <a:cs typeface="Arial"/>
              </a:rPr>
              <a:t>DE</a:t>
            </a:r>
            <a:r>
              <a:rPr b="0" spc="-110" dirty="0">
                <a:latin typeface="Arial"/>
                <a:cs typeface="Arial"/>
              </a:rPr>
              <a:t> </a:t>
            </a:r>
            <a:r>
              <a:rPr b="0" spc="15" dirty="0">
                <a:latin typeface="Arial"/>
                <a:cs typeface="Arial"/>
              </a:rPr>
              <a:t>LAS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15" dirty="0">
                <a:latin typeface="Arial"/>
                <a:cs typeface="Arial"/>
              </a:rPr>
              <a:t>EMPRESAS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066925"/>
            <a:ext cx="8382000" cy="2305050"/>
          </a:xfrm>
          <a:custGeom>
            <a:avLst/>
            <a:gdLst/>
            <a:ahLst/>
            <a:cxnLst/>
            <a:rect l="l" t="t" r="r" b="b"/>
            <a:pathLst>
              <a:path w="8382000" h="2305050">
                <a:moveTo>
                  <a:pt x="8382000" y="0"/>
                </a:moveTo>
                <a:lnTo>
                  <a:pt x="0" y="0"/>
                </a:lnTo>
                <a:lnTo>
                  <a:pt x="0" y="2305050"/>
                </a:lnTo>
                <a:lnTo>
                  <a:pt x="8382000" y="2305050"/>
                </a:lnTo>
                <a:lnTo>
                  <a:pt x="8382000" y="0"/>
                </a:lnTo>
                <a:close/>
              </a:path>
            </a:pathLst>
          </a:custGeom>
          <a:solidFill>
            <a:srgbClr val="FF6B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1779" y="529971"/>
            <a:ext cx="8591550" cy="378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2160">
              <a:lnSpc>
                <a:spcPct val="1513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Verdana"/>
                <a:cs typeface="Verdana"/>
              </a:rPr>
              <a:t>¿Cómo contribuye la </a:t>
            </a:r>
            <a:r>
              <a:rPr sz="2400" b="1" spc="5" dirty="0">
                <a:solidFill>
                  <a:srgbClr val="001F5F"/>
                </a:solidFill>
                <a:latin typeface="Verdana"/>
                <a:cs typeface="Verdana"/>
              </a:rPr>
              <a:t>Economía </a:t>
            </a:r>
            <a:r>
              <a:rPr sz="2400" b="1" spc="-10" dirty="0">
                <a:solidFill>
                  <a:srgbClr val="001F5F"/>
                </a:solidFill>
                <a:latin typeface="Verdana"/>
                <a:cs typeface="Verdana"/>
              </a:rPr>
              <a:t>Naranja </a:t>
            </a:r>
            <a:r>
              <a:rPr sz="2400" b="1" dirty="0">
                <a:solidFill>
                  <a:srgbClr val="001F5F"/>
                </a:solidFill>
                <a:latin typeface="Verdana"/>
                <a:cs typeface="Verdana"/>
              </a:rPr>
              <a:t>a  </a:t>
            </a:r>
            <a:r>
              <a:rPr sz="2400" b="1" spc="5" dirty="0">
                <a:solidFill>
                  <a:srgbClr val="001F5F"/>
                </a:solidFill>
                <a:latin typeface="Verdana"/>
                <a:cs typeface="Verdana"/>
              </a:rPr>
              <a:t>sofisticar </a:t>
            </a:r>
            <a:r>
              <a:rPr sz="2400" b="1" dirty="0">
                <a:solidFill>
                  <a:srgbClr val="001F5F"/>
                </a:solidFill>
                <a:latin typeface="Verdana"/>
                <a:cs typeface="Verdana"/>
              </a:rPr>
              <a:t>la </a:t>
            </a:r>
            <a:r>
              <a:rPr sz="2400" b="1" spc="5" dirty="0">
                <a:solidFill>
                  <a:srgbClr val="1F3862"/>
                </a:solidFill>
                <a:latin typeface="Verdana"/>
                <a:cs typeface="Verdana"/>
              </a:rPr>
              <a:t>oferta </a:t>
            </a:r>
            <a:r>
              <a:rPr sz="2400" b="1" spc="-15" dirty="0">
                <a:solidFill>
                  <a:srgbClr val="1F3862"/>
                </a:solidFill>
                <a:latin typeface="Verdana"/>
                <a:cs typeface="Verdana"/>
              </a:rPr>
              <a:t>de </a:t>
            </a:r>
            <a:r>
              <a:rPr sz="2400" b="1" spc="-10" dirty="0">
                <a:solidFill>
                  <a:srgbClr val="1F3862"/>
                </a:solidFill>
                <a:latin typeface="Verdana"/>
                <a:cs typeface="Verdana"/>
              </a:rPr>
              <a:t>las </a:t>
            </a:r>
            <a:r>
              <a:rPr sz="2400" b="1" spc="-5" dirty="0">
                <a:solidFill>
                  <a:srgbClr val="1F3862"/>
                </a:solidFill>
                <a:latin typeface="Verdana"/>
                <a:cs typeface="Verdana"/>
              </a:rPr>
              <a:t>industrias</a:t>
            </a:r>
            <a:r>
              <a:rPr sz="2400" b="1" spc="-90" dirty="0">
                <a:solidFill>
                  <a:srgbClr val="1F3862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1F3862"/>
                </a:solidFill>
                <a:latin typeface="Verdana"/>
                <a:cs typeface="Verdana"/>
              </a:rPr>
              <a:t>tradicionales?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Verdana"/>
              <a:cs typeface="Verdana"/>
            </a:endParaRPr>
          </a:p>
          <a:p>
            <a:pPr marL="205740" marR="585470">
              <a:lnSpc>
                <a:spcPct val="100200"/>
              </a:lnSpc>
              <a:tabLst>
                <a:tab pos="185229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Uno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los mejores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recursos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tiene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nuestro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país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su 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creatividad,	el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arte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 cultura.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economía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naranja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es, 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potencialmente,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nueva oportunidad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impulsar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producción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co-creación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de bienes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servicios con 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generación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valor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económico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productores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 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consumidores.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6376" y="985837"/>
            <a:ext cx="4171950" cy="3181350"/>
          </a:xfrm>
          <a:prstGeom prst="rect">
            <a:avLst/>
          </a:prstGeom>
          <a:solidFill>
            <a:srgbClr val="FF6B0A"/>
          </a:solidFill>
          <a:ln w="28575">
            <a:solidFill>
              <a:srgbClr val="EF7E17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93345" marR="132080">
              <a:lnSpc>
                <a:spcPct val="103400"/>
              </a:lnSpc>
            </a:pP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empresa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Economía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Naranja, 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recibirá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acompañamiento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alistar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sus  productos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servicios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satisfacer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  demanda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sectores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tradicionales y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formar 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parte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cadena productiva.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el  proyecto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conectará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sectores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estratégicos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economía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del 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país para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pueda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ofertar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sus productos 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servicios,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generar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nuevas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oportunidades 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negocios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encadenamientos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sólidos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en 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largo</a:t>
            </a:r>
            <a:r>
              <a:rPr sz="1550"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plazo.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5262" y="985837"/>
            <a:ext cx="4343400" cy="3181350"/>
          </a:xfrm>
          <a:prstGeom prst="rect">
            <a:avLst/>
          </a:prstGeom>
          <a:solidFill>
            <a:srgbClr val="4F81BC"/>
          </a:solidFill>
          <a:ln w="28575">
            <a:solidFill>
              <a:srgbClr val="385D89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85725" marR="267970">
              <a:lnSpc>
                <a:spcPct val="101000"/>
              </a:lnSpc>
              <a:spcBef>
                <a:spcPts val="30"/>
              </a:spcBef>
            </a:pP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empresa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sectores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tradicionales 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conocerá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Economía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Naranja</a:t>
            </a:r>
            <a:r>
              <a:rPr sz="15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550">
              <a:latin typeface="Arial"/>
              <a:cs typeface="Arial"/>
            </a:endParaRPr>
          </a:p>
          <a:p>
            <a:pPr marL="85725" marR="179070">
              <a:lnSpc>
                <a:spcPct val="103400"/>
              </a:lnSpc>
              <a:spcBef>
                <a:spcPts val="30"/>
              </a:spcBef>
            </a:pP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cómo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esta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puede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aumentar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valor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agregado 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sus productos.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proyecto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podrá 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identificar y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priorizar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las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necesidades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su 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organización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cuanto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encadenamientos 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industrias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creativas,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le 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conectará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Economía 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Naranja,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base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las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necesidades  identificadas.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Además,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acompañará  para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desarrollar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encadenamientos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sólidos  para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lograr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relación a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largo </a:t>
            </a:r>
            <a:r>
              <a:rPr sz="1550" spc="-30" dirty="0">
                <a:solidFill>
                  <a:srgbClr val="FFFFFF"/>
                </a:solidFill>
                <a:latin typeface="Arial"/>
                <a:cs typeface="Arial"/>
              </a:rPr>
              <a:t>plazo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le 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permita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sofisticar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sus</a:t>
            </a:r>
            <a:r>
              <a:rPr sz="155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productos.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7294" y="125666"/>
            <a:ext cx="595757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20" dirty="0">
                <a:latin typeface="Arial"/>
                <a:cs typeface="Arial"/>
              </a:rPr>
              <a:t>BENEFICIOS</a:t>
            </a:r>
            <a:r>
              <a:rPr spc="-18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AL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25" dirty="0">
                <a:latin typeface="Arial"/>
                <a:cs typeface="Arial"/>
              </a:rPr>
              <a:t>PARTICIPAR</a:t>
            </a:r>
            <a:r>
              <a:rPr spc="-145" dirty="0">
                <a:latin typeface="Arial"/>
                <a:cs typeface="Arial"/>
              </a:rPr>
              <a:t> </a:t>
            </a:r>
            <a:r>
              <a:rPr spc="15" dirty="0">
                <a:latin typeface="Arial"/>
                <a:cs typeface="Arial"/>
              </a:rPr>
              <a:t>EN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15" dirty="0">
                <a:latin typeface="Arial"/>
                <a:cs typeface="Arial"/>
              </a:rPr>
              <a:t>EL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20" dirty="0">
                <a:latin typeface="Arial"/>
                <a:cs typeface="Arial"/>
              </a:rPr>
              <a:t>PROYECTO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1725" y="4667250"/>
            <a:ext cx="1828800" cy="361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43400" y="4638675"/>
            <a:ext cx="1200150" cy="46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95950" y="4648200"/>
            <a:ext cx="1009650" cy="400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F7E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7875" y="1971611"/>
            <a:ext cx="5434076" cy="5857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07641" y="2044636"/>
            <a:ext cx="50228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15" dirty="0">
                <a:latin typeface="Century Gothic"/>
                <a:cs typeface="Century Gothic"/>
              </a:rPr>
              <a:t>La </a:t>
            </a:r>
            <a:r>
              <a:rPr sz="2000" b="1" dirty="0">
                <a:latin typeface="Century Gothic"/>
                <a:cs typeface="Century Gothic"/>
              </a:rPr>
              <a:t>creatividad </a:t>
            </a:r>
            <a:r>
              <a:rPr sz="2000" b="1" spc="5" dirty="0">
                <a:latin typeface="Century Gothic"/>
                <a:cs typeface="Century Gothic"/>
              </a:rPr>
              <a:t>no </a:t>
            </a:r>
            <a:r>
              <a:rPr sz="2000" b="1" spc="-5" dirty="0">
                <a:latin typeface="Century Gothic"/>
                <a:cs typeface="Century Gothic"/>
              </a:rPr>
              <a:t>consiste </a:t>
            </a:r>
            <a:r>
              <a:rPr sz="2000" b="1" dirty="0">
                <a:latin typeface="Century Gothic"/>
                <a:cs typeface="Century Gothic"/>
              </a:rPr>
              <a:t>en una</a:t>
            </a:r>
            <a:r>
              <a:rPr sz="2000" b="1" spc="-260" dirty="0">
                <a:latin typeface="Century Gothic"/>
                <a:cs typeface="Century Gothic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nueva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47875" y="2276411"/>
            <a:ext cx="4633976" cy="5857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07641" y="2349500"/>
            <a:ext cx="422973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10" dirty="0">
                <a:latin typeface="Century Gothic"/>
                <a:cs typeface="Century Gothic"/>
              </a:rPr>
              <a:t>manera, </a:t>
            </a:r>
            <a:r>
              <a:rPr sz="2000" b="1" spc="-5" dirty="0">
                <a:latin typeface="Century Gothic"/>
                <a:cs typeface="Century Gothic"/>
              </a:rPr>
              <a:t>sino </a:t>
            </a:r>
            <a:r>
              <a:rPr sz="2000" b="1" spc="5" dirty="0">
                <a:latin typeface="Century Gothic"/>
                <a:cs typeface="Century Gothic"/>
              </a:rPr>
              <a:t>en una </a:t>
            </a:r>
            <a:r>
              <a:rPr sz="2000" b="1" dirty="0">
                <a:latin typeface="Century Gothic"/>
                <a:cs typeface="Century Gothic"/>
              </a:rPr>
              <a:t>nueva</a:t>
            </a:r>
            <a:r>
              <a:rPr sz="2000" b="1" spc="-240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visión.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462405" y="1502664"/>
            <a:ext cx="63690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0" spc="-5" dirty="0">
                <a:latin typeface="Calibri"/>
                <a:cs typeface="Calibri"/>
              </a:rPr>
              <a:t>“</a:t>
            </a:r>
            <a:endParaRPr sz="1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6271" y="1875408"/>
            <a:ext cx="63690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spc="-5" dirty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endParaRPr sz="1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35654" y="2826067"/>
            <a:ext cx="364426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Edith 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Warton,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autora 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“La</a:t>
            </a:r>
            <a:r>
              <a:rPr sz="1400" spc="-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edad 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inocencia”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00575"/>
            <a:ext cx="9144000" cy="542925"/>
          </a:xfrm>
          <a:custGeom>
            <a:avLst/>
            <a:gdLst/>
            <a:ahLst/>
            <a:cxnLst/>
            <a:rect l="l" t="t" r="r" b="b"/>
            <a:pathLst>
              <a:path w="9144000" h="542925">
                <a:moveTo>
                  <a:pt x="9144000" y="0"/>
                </a:moveTo>
                <a:lnTo>
                  <a:pt x="0" y="0"/>
                </a:lnTo>
                <a:lnTo>
                  <a:pt x="0" y="542925"/>
                </a:lnTo>
                <a:lnTo>
                  <a:pt x="9144000" y="542925"/>
                </a:lnTo>
                <a:lnTo>
                  <a:pt x="914400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552450"/>
          </a:xfrm>
          <a:custGeom>
            <a:avLst/>
            <a:gdLst/>
            <a:ahLst/>
            <a:cxnLst/>
            <a:rect l="l" t="t" r="r" b="b"/>
            <a:pathLst>
              <a:path w="9144000" h="552450">
                <a:moveTo>
                  <a:pt x="9144000" y="0"/>
                </a:moveTo>
                <a:lnTo>
                  <a:pt x="0" y="0"/>
                </a:lnTo>
                <a:lnTo>
                  <a:pt x="0" y="542925"/>
                </a:lnTo>
                <a:lnTo>
                  <a:pt x="4581525" y="542925"/>
                </a:lnTo>
                <a:lnTo>
                  <a:pt x="4581525" y="552450"/>
                </a:lnTo>
                <a:lnTo>
                  <a:pt x="9144000" y="552450"/>
                </a:lnTo>
                <a:lnTo>
                  <a:pt x="9144000" y="542925"/>
                </a:lnTo>
                <a:lnTo>
                  <a:pt x="9144000" y="0"/>
                </a:lnTo>
                <a:close/>
              </a:path>
            </a:pathLst>
          </a:custGeom>
          <a:solidFill>
            <a:srgbClr val="054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71725" y="4667250"/>
            <a:ext cx="1828800" cy="361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43400" y="4638675"/>
            <a:ext cx="1200150" cy="46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95950" y="4648200"/>
            <a:ext cx="1009650" cy="400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542925"/>
            <a:ext cx="9144000" cy="3933825"/>
            <a:chOff x="0" y="542925"/>
            <a:chExt cx="9144000" cy="3933825"/>
          </a:xfrm>
        </p:grpSpPr>
        <p:sp>
          <p:nvSpPr>
            <p:cNvPr id="8" name="object 8"/>
            <p:cNvSpPr/>
            <p:nvPr/>
          </p:nvSpPr>
          <p:spPr>
            <a:xfrm>
              <a:off x="4581525" y="542925"/>
              <a:ext cx="4562475" cy="3933825"/>
            </a:xfrm>
            <a:custGeom>
              <a:avLst/>
              <a:gdLst/>
              <a:ahLst/>
              <a:cxnLst/>
              <a:rect l="l" t="t" r="r" b="b"/>
              <a:pathLst>
                <a:path w="4562475" h="3933825">
                  <a:moveTo>
                    <a:pt x="4562475" y="0"/>
                  </a:moveTo>
                  <a:lnTo>
                    <a:pt x="0" y="0"/>
                  </a:lnTo>
                  <a:lnTo>
                    <a:pt x="0" y="3933825"/>
                  </a:lnTo>
                  <a:lnTo>
                    <a:pt x="4562475" y="3933825"/>
                  </a:lnTo>
                  <a:lnTo>
                    <a:pt x="4562475" y="0"/>
                  </a:lnTo>
                  <a:close/>
                </a:path>
              </a:pathLst>
            </a:custGeom>
            <a:solidFill>
              <a:srgbClr val="095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542925"/>
              <a:ext cx="4581525" cy="3933825"/>
            </a:xfrm>
            <a:custGeom>
              <a:avLst/>
              <a:gdLst/>
              <a:ahLst/>
              <a:cxnLst/>
              <a:rect l="l" t="t" r="r" b="b"/>
              <a:pathLst>
                <a:path w="4581525" h="3933825">
                  <a:moveTo>
                    <a:pt x="4581525" y="0"/>
                  </a:moveTo>
                  <a:lnTo>
                    <a:pt x="0" y="0"/>
                  </a:lnTo>
                  <a:lnTo>
                    <a:pt x="0" y="3933825"/>
                  </a:lnTo>
                  <a:lnTo>
                    <a:pt x="4581525" y="3933825"/>
                  </a:lnTo>
                  <a:lnTo>
                    <a:pt x="4581525" y="0"/>
                  </a:lnTo>
                  <a:close/>
                </a:path>
              </a:pathLst>
            </a:custGeom>
            <a:solidFill>
              <a:srgbClr val="FF6B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52675" y="981075"/>
              <a:ext cx="4438650" cy="34956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8120" y="1951733"/>
            <a:ext cx="3758028" cy="19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20113" y="1937067"/>
            <a:ext cx="3780154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20" dirty="0">
                <a:latin typeface="Century Gothic"/>
                <a:cs typeface="Century Gothic"/>
              </a:rPr>
              <a:t>CONOCE</a:t>
            </a:r>
            <a:r>
              <a:rPr sz="1400" b="1" spc="-165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LA</a:t>
            </a:r>
            <a:r>
              <a:rPr sz="1400" b="1" spc="-20" dirty="0">
                <a:latin typeface="Century Gothic"/>
                <a:cs typeface="Century Gothic"/>
              </a:rPr>
              <a:t> </a:t>
            </a:r>
            <a:r>
              <a:rPr sz="1400" b="1" spc="10" dirty="0">
                <a:latin typeface="Century Gothic"/>
                <a:cs typeface="Century Gothic"/>
              </a:rPr>
              <a:t>CONVOCATORIA</a:t>
            </a:r>
            <a:r>
              <a:rPr sz="1400" b="1" spc="-175" dirty="0">
                <a:latin typeface="Century Gothic"/>
                <a:cs typeface="Century Gothic"/>
              </a:rPr>
              <a:t> </a:t>
            </a:r>
            <a:r>
              <a:rPr sz="1400" b="1" spc="10" dirty="0">
                <a:latin typeface="Century Gothic"/>
                <a:cs typeface="Century Gothic"/>
              </a:rPr>
              <a:t>E</a:t>
            </a:r>
            <a:r>
              <a:rPr sz="1400" b="1" spc="-85" dirty="0">
                <a:latin typeface="Century Gothic"/>
                <a:cs typeface="Century Gothic"/>
              </a:rPr>
              <a:t> </a:t>
            </a:r>
            <a:r>
              <a:rPr sz="1400" b="1" spc="5" dirty="0">
                <a:latin typeface="Century Gothic"/>
                <a:cs typeface="Century Gothic"/>
              </a:rPr>
              <a:t>INSCRÍBETE: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0113" y="2576766"/>
            <a:ext cx="59772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www.colombiaproductiva.com/convocatorias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600575"/>
            <a:ext cx="9144000" cy="542925"/>
            <a:chOff x="0" y="4600575"/>
            <a:chExt cx="9144000" cy="542925"/>
          </a:xfrm>
        </p:grpSpPr>
        <p:sp>
          <p:nvSpPr>
            <p:cNvPr id="3" name="object 3"/>
            <p:cNvSpPr/>
            <p:nvPr/>
          </p:nvSpPr>
          <p:spPr>
            <a:xfrm>
              <a:off x="0" y="4600575"/>
              <a:ext cx="9144000" cy="542925"/>
            </a:xfrm>
            <a:custGeom>
              <a:avLst/>
              <a:gdLst/>
              <a:ahLst/>
              <a:cxnLst/>
              <a:rect l="l" t="t" r="r" b="b"/>
              <a:pathLst>
                <a:path w="9144000" h="542925">
                  <a:moveTo>
                    <a:pt x="9144000" y="0"/>
                  </a:moveTo>
                  <a:lnTo>
                    <a:pt x="0" y="0"/>
                  </a:lnTo>
                  <a:lnTo>
                    <a:pt x="0" y="542925"/>
                  </a:lnTo>
                  <a:lnTo>
                    <a:pt x="9144000" y="5429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71725" y="4667250"/>
              <a:ext cx="1828800" cy="3619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3400" y="4638675"/>
              <a:ext cx="1200150" cy="466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0"/>
            <a:ext cx="9144000" cy="552450"/>
          </a:xfrm>
          <a:custGeom>
            <a:avLst/>
            <a:gdLst/>
            <a:ahLst/>
            <a:cxnLst/>
            <a:rect l="l" t="t" r="r" b="b"/>
            <a:pathLst>
              <a:path w="9144000" h="552450">
                <a:moveTo>
                  <a:pt x="9144000" y="0"/>
                </a:moveTo>
                <a:lnTo>
                  <a:pt x="0" y="0"/>
                </a:lnTo>
                <a:lnTo>
                  <a:pt x="0" y="552450"/>
                </a:lnTo>
                <a:lnTo>
                  <a:pt x="9144000" y="552450"/>
                </a:lnTo>
                <a:lnTo>
                  <a:pt x="9144000" y="0"/>
                </a:lnTo>
                <a:close/>
              </a:path>
            </a:pathLst>
          </a:custGeom>
          <a:solidFill>
            <a:srgbClr val="054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35810" y="68262"/>
            <a:ext cx="50634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¿Qué </a:t>
            </a:r>
            <a:r>
              <a:rPr sz="2400" spc="-15" dirty="0"/>
              <a:t>hace </a:t>
            </a:r>
            <a:r>
              <a:rPr sz="2400" spc="-10" dirty="0"/>
              <a:t>Colombia</a:t>
            </a:r>
            <a:r>
              <a:rPr sz="2400" spc="55" dirty="0"/>
              <a:t> </a:t>
            </a:r>
            <a:r>
              <a:rPr sz="2400" spc="-10" dirty="0"/>
              <a:t>Productiva?</a:t>
            </a:r>
            <a:endParaRPr sz="2400"/>
          </a:p>
        </p:txBody>
      </p:sp>
      <p:grpSp>
        <p:nvGrpSpPr>
          <p:cNvPr id="9" name="object 9"/>
          <p:cNvGrpSpPr/>
          <p:nvPr/>
        </p:nvGrpSpPr>
        <p:grpSpPr>
          <a:xfrm>
            <a:off x="0" y="552450"/>
            <a:ext cx="4248785" cy="4057650"/>
            <a:chOff x="0" y="552450"/>
            <a:chExt cx="4248785" cy="4057650"/>
          </a:xfrm>
        </p:grpSpPr>
        <p:sp>
          <p:nvSpPr>
            <p:cNvPr id="10" name="object 10"/>
            <p:cNvSpPr/>
            <p:nvPr/>
          </p:nvSpPr>
          <p:spPr>
            <a:xfrm>
              <a:off x="0" y="552450"/>
              <a:ext cx="3705224" cy="40576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57601" y="728726"/>
              <a:ext cx="1085850" cy="1085850"/>
            </a:xfrm>
            <a:custGeom>
              <a:avLst/>
              <a:gdLst/>
              <a:ahLst/>
              <a:cxnLst/>
              <a:rect l="l" t="t" r="r" b="b"/>
              <a:pathLst>
                <a:path w="1085850" h="1085850">
                  <a:moveTo>
                    <a:pt x="542925" y="0"/>
                  </a:moveTo>
                  <a:lnTo>
                    <a:pt x="496061" y="1991"/>
                  </a:lnTo>
                  <a:lnTo>
                    <a:pt x="450308" y="7859"/>
                  </a:lnTo>
                  <a:lnTo>
                    <a:pt x="405828" y="17438"/>
                  </a:lnTo>
                  <a:lnTo>
                    <a:pt x="362784" y="30568"/>
                  </a:lnTo>
                  <a:lnTo>
                    <a:pt x="321338" y="47086"/>
                  </a:lnTo>
                  <a:lnTo>
                    <a:pt x="281653" y="66828"/>
                  </a:lnTo>
                  <a:lnTo>
                    <a:pt x="243892" y="89632"/>
                  </a:lnTo>
                  <a:lnTo>
                    <a:pt x="208217" y="115336"/>
                  </a:lnTo>
                  <a:lnTo>
                    <a:pt x="174791" y="143776"/>
                  </a:lnTo>
                  <a:lnTo>
                    <a:pt x="143776" y="174791"/>
                  </a:lnTo>
                  <a:lnTo>
                    <a:pt x="115336" y="208217"/>
                  </a:lnTo>
                  <a:lnTo>
                    <a:pt x="89632" y="243892"/>
                  </a:lnTo>
                  <a:lnTo>
                    <a:pt x="66828" y="281653"/>
                  </a:lnTo>
                  <a:lnTo>
                    <a:pt x="47086" y="321338"/>
                  </a:lnTo>
                  <a:lnTo>
                    <a:pt x="30568" y="362784"/>
                  </a:lnTo>
                  <a:lnTo>
                    <a:pt x="17438" y="405828"/>
                  </a:lnTo>
                  <a:lnTo>
                    <a:pt x="7859" y="450308"/>
                  </a:lnTo>
                  <a:lnTo>
                    <a:pt x="1991" y="496061"/>
                  </a:lnTo>
                  <a:lnTo>
                    <a:pt x="0" y="542925"/>
                  </a:lnTo>
                  <a:lnTo>
                    <a:pt x="1991" y="589770"/>
                  </a:lnTo>
                  <a:lnTo>
                    <a:pt x="7859" y="635509"/>
                  </a:lnTo>
                  <a:lnTo>
                    <a:pt x="17438" y="679978"/>
                  </a:lnTo>
                  <a:lnTo>
                    <a:pt x="30568" y="723015"/>
                  </a:lnTo>
                  <a:lnTo>
                    <a:pt x="47086" y="764456"/>
                  </a:lnTo>
                  <a:lnTo>
                    <a:pt x="66828" y="804139"/>
                  </a:lnTo>
                  <a:lnTo>
                    <a:pt x="89632" y="841901"/>
                  </a:lnTo>
                  <a:lnTo>
                    <a:pt x="115336" y="877578"/>
                  </a:lnTo>
                  <a:lnTo>
                    <a:pt x="143776" y="911008"/>
                  </a:lnTo>
                  <a:lnTo>
                    <a:pt x="174791" y="942028"/>
                  </a:lnTo>
                  <a:lnTo>
                    <a:pt x="208217" y="970474"/>
                  </a:lnTo>
                  <a:lnTo>
                    <a:pt x="243892" y="996184"/>
                  </a:lnTo>
                  <a:lnTo>
                    <a:pt x="281653" y="1018995"/>
                  </a:lnTo>
                  <a:lnTo>
                    <a:pt x="321338" y="1038744"/>
                  </a:lnTo>
                  <a:lnTo>
                    <a:pt x="362784" y="1055267"/>
                  </a:lnTo>
                  <a:lnTo>
                    <a:pt x="405828" y="1068403"/>
                  </a:lnTo>
                  <a:lnTo>
                    <a:pt x="450308" y="1077987"/>
                  </a:lnTo>
                  <a:lnTo>
                    <a:pt x="496061" y="1083857"/>
                  </a:lnTo>
                  <a:lnTo>
                    <a:pt x="542925" y="1085850"/>
                  </a:lnTo>
                  <a:lnTo>
                    <a:pt x="589770" y="1083857"/>
                  </a:lnTo>
                  <a:lnTo>
                    <a:pt x="635509" y="1077987"/>
                  </a:lnTo>
                  <a:lnTo>
                    <a:pt x="679978" y="1068403"/>
                  </a:lnTo>
                  <a:lnTo>
                    <a:pt x="723015" y="1055267"/>
                  </a:lnTo>
                  <a:lnTo>
                    <a:pt x="764456" y="1038744"/>
                  </a:lnTo>
                  <a:lnTo>
                    <a:pt x="804139" y="1018995"/>
                  </a:lnTo>
                  <a:lnTo>
                    <a:pt x="841901" y="996184"/>
                  </a:lnTo>
                  <a:lnTo>
                    <a:pt x="877578" y="970474"/>
                  </a:lnTo>
                  <a:lnTo>
                    <a:pt x="911008" y="942028"/>
                  </a:lnTo>
                  <a:lnTo>
                    <a:pt x="942028" y="911008"/>
                  </a:lnTo>
                  <a:lnTo>
                    <a:pt x="970474" y="877578"/>
                  </a:lnTo>
                  <a:lnTo>
                    <a:pt x="996184" y="841901"/>
                  </a:lnTo>
                  <a:lnTo>
                    <a:pt x="1018995" y="804139"/>
                  </a:lnTo>
                  <a:lnTo>
                    <a:pt x="1038744" y="764456"/>
                  </a:lnTo>
                  <a:lnTo>
                    <a:pt x="1055267" y="723015"/>
                  </a:lnTo>
                  <a:lnTo>
                    <a:pt x="1068403" y="679978"/>
                  </a:lnTo>
                  <a:lnTo>
                    <a:pt x="1077987" y="635509"/>
                  </a:lnTo>
                  <a:lnTo>
                    <a:pt x="1083857" y="589770"/>
                  </a:lnTo>
                  <a:lnTo>
                    <a:pt x="1085850" y="542925"/>
                  </a:lnTo>
                  <a:lnTo>
                    <a:pt x="1083857" y="496061"/>
                  </a:lnTo>
                  <a:lnTo>
                    <a:pt x="1077987" y="450308"/>
                  </a:lnTo>
                  <a:lnTo>
                    <a:pt x="1068403" y="405828"/>
                  </a:lnTo>
                  <a:lnTo>
                    <a:pt x="1055267" y="362784"/>
                  </a:lnTo>
                  <a:lnTo>
                    <a:pt x="1038744" y="321338"/>
                  </a:lnTo>
                  <a:lnTo>
                    <a:pt x="1018995" y="281653"/>
                  </a:lnTo>
                  <a:lnTo>
                    <a:pt x="996184" y="243892"/>
                  </a:lnTo>
                  <a:lnTo>
                    <a:pt x="970474" y="208217"/>
                  </a:lnTo>
                  <a:lnTo>
                    <a:pt x="942028" y="174791"/>
                  </a:lnTo>
                  <a:lnTo>
                    <a:pt x="911008" y="143776"/>
                  </a:lnTo>
                  <a:lnTo>
                    <a:pt x="877578" y="115336"/>
                  </a:lnTo>
                  <a:lnTo>
                    <a:pt x="841901" y="89632"/>
                  </a:lnTo>
                  <a:lnTo>
                    <a:pt x="804139" y="66828"/>
                  </a:lnTo>
                  <a:lnTo>
                    <a:pt x="764456" y="47086"/>
                  </a:lnTo>
                  <a:lnTo>
                    <a:pt x="723015" y="30568"/>
                  </a:lnTo>
                  <a:lnTo>
                    <a:pt x="679978" y="17438"/>
                  </a:lnTo>
                  <a:lnTo>
                    <a:pt x="635509" y="7859"/>
                  </a:lnTo>
                  <a:lnTo>
                    <a:pt x="589770" y="1991"/>
                  </a:lnTo>
                  <a:lnTo>
                    <a:pt x="542925" y="0"/>
                  </a:lnTo>
                  <a:close/>
                </a:path>
              </a:pathLst>
            </a:custGeom>
            <a:solidFill>
              <a:srgbClr val="0074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57601" y="728726"/>
              <a:ext cx="1085850" cy="1085850"/>
            </a:xfrm>
            <a:custGeom>
              <a:avLst/>
              <a:gdLst/>
              <a:ahLst/>
              <a:cxnLst/>
              <a:rect l="l" t="t" r="r" b="b"/>
              <a:pathLst>
                <a:path w="1085850" h="1085850">
                  <a:moveTo>
                    <a:pt x="0" y="542925"/>
                  </a:moveTo>
                  <a:lnTo>
                    <a:pt x="1991" y="496061"/>
                  </a:lnTo>
                  <a:lnTo>
                    <a:pt x="7859" y="450308"/>
                  </a:lnTo>
                  <a:lnTo>
                    <a:pt x="17438" y="405828"/>
                  </a:lnTo>
                  <a:lnTo>
                    <a:pt x="30568" y="362784"/>
                  </a:lnTo>
                  <a:lnTo>
                    <a:pt x="47086" y="321338"/>
                  </a:lnTo>
                  <a:lnTo>
                    <a:pt x="66828" y="281653"/>
                  </a:lnTo>
                  <a:lnTo>
                    <a:pt x="89632" y="243892"/>
                  </a:lnTo>
                  <a:lnTo>
                    <a:pt x="115336" y="208217"/>
                  </a:lnTo>
                  <a:lnTo>
                    <a:pt x="143776" y="174791"/>
                  </a:lnTo>
                  <a:lnTo>
                    <a:pt x="174791" y="143776"/>
                  </a:lnTo>
                  <a:lnTo>
                    <a:pt x="208217" y="115336"/>
                  </a:lnTo>
                  <a:lnTo>
                    <a:pt x="243892" y="89632"/>
                  </a:lnTo>
                  <a:lnTo>
                    <a:pt x="281653" y="66828"/>
                  </a:lnTo>
                  <a:lnTo>
                    <a:pt x="321338" y="47086"/>
                  </a:lnTo>
                  <a:lnTo>
                    <a:pt x="362784" y="30568"/>
                  </a:lnTo>
                  <a:lnTo>
                    <a:pt x="405828" y="17438"/>
                  </a:lnTo>
                  <a:lnTo>
                    <a:pt x="450308" y="7859"/>
                  </a:lnTo>
                  <a:lnTo>
                    <a:pt x="496061" y="1991"/>
                  </a:lnTo>
                  <a:lnTo>
                    <a:pt x="542925" y="0"/>
                  </a:lnTo>
                  <a:lnTo>
                    <a:pt x="589770" y="1991"/>
                  </a:lnTo>
                  <a:lnTo>
                    <a:pt x="635509" y="7859"/>
                  </a:lnTo>
                  <a:lnTo>
                    <a:pt x="679978" y="17438"/>
                  </a:lnTo>
                  <a:lnTo>
                    <a:pt x="723015" y="30568"/>
                  </a:lnTo>
                  <a:lnTo>
                    <a:pt x="764456" y="47086"/>
                  </a:lnTo>
                  <a:lnTo>
                    <a:pt x="804139" y="66828"/>
                  </a:lnTo>
                  <a:lnTo>
                    <a:pt x="841901" y="89632"/>
                  </a:lnTo>
                  <a:lnTo>
                    <a:pt x="877578" y="115336"/>
                  </a:lnTo>
                  <a:lnTo>
                    <a:pt x="911008" y="143776"/>
                  </a:lnTo>
                  <a:lnTo>
                    <a:pt x="942028" y="174791"/>
                  </a:lnTo>
                  <a:lnTo>
                    <a:pt x="970474" y="208217"/>
                  </a:lnTo>
                  <a:lnTo>
                    <a:pt x="996184" y="243892"/>
                  </a:lnTo>
                  <a:lnTo>
                    <a:pt x="1018995" y="281653"/>
                  </a:lnTo>
                  <a:lnTo>
                    <a:pt x="1038744" y="321338"/>
                  </a:lnTo>
                  <a:lnTo>
                    <a:pt x="1055267" y="362784"/>
                  </a:lnTo>
                  <a:lnTo>
                    <a:pt x="1068403" y="405828"/>
                  </a:lnTo>
                  <a:lnTo>
                    <a:pt x="1077987" y="450308"/>
                  </a:lnTo>
                  <a:lnTo>
                    <a:pt x="1083857" y="496061"/>
                  </a:lnTo>
                  <a:lnTo>
                    <a:pt x="1085850" y="542925"/>
                  </a:lnTo>
                  <a:lnTo>
                    <a:pt x="1083857" y="589770"/>
                  </a:lnTo>
                  <a:lnTo>
                    <a:pt x="1077987" y="635509"/>
                  </a:lnTo>
                  <a:lnTo>
                    <a:pt x="1068403" y="679978"/>
                  </a:lnTo>
                  <a:lnTo>
                    <a:pt x="1055267" y="723015"/>
                  </a:lnTo>
                  <a:lnTo>
                    <a:pt x="1038744" y="764456"/>
                  </a:lnTo>
                  <a:lnTo>
                    <a:pt x="1018995" y="804139"/>
                  </a:lnTo>
                  <a:lnTo>
                    <a:pt x="996184" y="841901"/>
                  </a:lnTo>
                  <a:lnTo>
                    <a:pt x="970474" y="877578"/>
                  </a:lnTo>
                  <a:lnTo>
                    <a:pt x="942028" y="911008"/>
                  </a:lnTo>
                  <a:lnTo>
                    <a:pt x="911008" y="942028"/>
                  </a:lnTo>
                  <a:lnTo>
                    <a:pt x="877578" y="970474"/>
                  </a:lnTo>
                  <a:lnTo>
                    <a:pt x="841901" y="996184"/>
                  </a:lnTo>
                  <a:lnTo>
                    <a:pt x="804139" y="1018995"/>
                  </a:lnTo>
                  <a:lnTo>
                    <a:pt x="764456" y="1038744"/>
                  </a:lnTo>
                  <a:lnTo>
                    <a:pt x="723015" y="1055267"/>
                  </a:lnTo>
                  <a:lnTo>
                    <a:pt x="679978" y="1068403"/>
                  </a:lnTo>
                  <a:lnTo>
                    <a:pt x="635509" y="1077987"/>
                  </a:lnTo>
                  <a:lnTo>
                    <a:pt x="589770" y="1083857"/>
                  </a:lnTo>
                  <a:lnTo>
                    <a:pt x="542925" y="1085850"/>
                  </a:lnTo>
                  <a:lnTo>
                    <a:pt x="496061" y="1083857"/>
                  </a:lnTo>
                  <a:lnTo>
                    <a:pt x="450308" y="1077987"/>
                  </a:lnTo>
                  <a:lnTo>
                    <a:pt x="405828" y="1068403"/>
                  </a:lnTo>
                  <a:lnTo>
                    <a:pt x="362784" y="1055267"/>
                  </a:lnTo>
                  <a:lnTo>
                    <a:pt x="321338" y="1038744"/>
                  </a:lnTo>
                  <a:lnTo>
                    <a:pt x="281653" y="1018995"/>
                  </a:lnTo>
                  <a:lnTo>
                    <a:pt x="243892" y="996184"/>
                  </a:lnTo>
                  <a:lnTo>
                    <a:pt x="208217" y="970474"/>
                  </a:lnTo>
                  <a:lnTo>
                    <a:pt x="174791" y="942028"/>
                  </a:lnTo>
                  <a:lnTo>
                    <a:pt x="143776" y="911008"/>
                  </a:lnTo>
                  <a:lnTo>
                    <a:pt x="115336" y="877578"/>
                  </a:lnTo>
                  <a:lnTo>
                    <a:pt x="89632" y="841901"/>
                  </a:lnTo>
                  <a:lnTo>
                    <a:pt x="66828" y="804139"/>
                  </a:lnTo>
                  <a:lnTo>
                    <a:pt x="47086" y="764456"/>
                  </a:lnTo>
                  <a:lnTo>
                    <a:pt x="30568" y="723015"/>
                  </a:lnTo>
                  <a:lnTo>
                    <a:pt x="17438" y="679978"/>
                  </a:lnTo>
                  <a:lnTo>
                    <a:pt x="7859" y="635509"/>
                  </a:lnTo>
                  <a:lnTo>
                    <a:pt x="1991" y="589770"/>
                  </a:lnTo>
                  <a:lnTo>
                    <a:pt x="0" y="5429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319904" y="797623"/>
            <a:ext cx="3929379" cy="932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25"/>
              </a:spcBef>
            </a:pP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Colombia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Productiva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es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un patrimonio 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autónomo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adscrito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al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MinComercio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y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es 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uno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los </a:t>
            </a:r>
            <a:r>
              <a:rPr sz="1500" b="1" spc="-15" dirty="0">
                <a:solidFill>
                  <a:srgbClr val="3E3E3E"/>
                </a:solidFill>
                <a:latin typeface="Century Gothic"/>
                <a:cs typeface="Century Gothic"/>
              </a:rPr>
              <a:t>brazos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ejecutores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la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Política 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Desarrollo</a:t>
            </a:r>
            <a:r>
              <a:rPr sz="1500" b="1" spc="10" dirty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Productivo.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3434" y="1163891"/>
            <a:ext cx="6921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¿QUÉ</a:t>
            </a:r>
            <a:r>
              <a:rPr sz="12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ES?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9904" y="2118677"/>
            <a:ext cx="4284980" cy="932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25"/>
              </a:spcBef>
            </a:pP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Colombia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Productiva </a:t>
            </a:r>
            <a:r>
              <a:rPr sz="1500" b="1" spc="-15" dirty="0">
                <a:solidFill>
                  <a:srgbClr val="3E3E3E"/>
                </a:solidFill>
                <a:latin typeface="Century Gothic"/>
                <a:cs typeface="Century Gothic"/>
              </a:rPr>
              <a:t>trabaja </a:t>
            </a:r>
            <a:r>
              <a:rPr sz="1500" b="1" spc="-20" dirty="0">
                <a:solidFill>
                  <a:srgbClr val="3E3E3E"/>
                </a:solidFill>
                <a:latin typeface="Century Gothic"/>
                <a:cs typeface="Century Gothic"/>
              </a:rPr>
              <a:t>para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transformar 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el </a:t>
            </a:r>
            <a:r>
              <a:rPr sz="1500" b="1" spc="-15" dirty="0">
                <a:solidFill>
                  <a:srgbClr val="3E3E3E"/>
                </a:solidFill>
                <a:latin typeface="Century Gothic"/>
                <a:cs typeface="Century Gothic"/>
              </a:rPr>
              <a:t>aparato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productivo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e impulsar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el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desarrollo 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las empresas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los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sectores estratégicos 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la economía</a:t>
            </a:r>
            <a:r>
              <a:rPr sz="1500" b="1" spc="-90" dirty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nacional.</a:t>
            </a:r>
            <a:endParaRPr sz="1500">
              <a:latin typeface="Century Gothic"/>
              <a:cs typeface="Century Gothic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52520" y="2047620"/>
            <a:ext cx="1096010" cy="1096010"/>
            <a:chOff x="3152520" y="2047620"/>
            <a:chExt cx="1096010" cy="1096010"/>
          </a:xfrm>
        </p:grpSpPr>
        <p:sp>
          <p:nvSpPr>
            <p:cNvPr id="17" name="object 17"/>
            <p:cNvSpPr/>
            <p:nvPr/>
          </p:nvSpPr>
          <p:spPr>
            <a:xfrm>
              <a:off x="3157600" y="2052700"/>
              <a:ext cx="1085850" cy="1085850"/>
            </a:xfrm>
            <a:custGeom>
              <a:avLst/>
              <a:gdLst/>
              <a:ahLst/>
              <a:cxnLst/>
              <a:rect l="l" t="t" r="r" b="b"/>
              <a:pathLst>
                <a:path w="1085850" h="1085850">
                  <a:moveTo>
                    <a:pt x="542925" y="0"/>
                  </a:moveTo>
                  <a:lnTo>
                    <a:pt x="496061" y="1991"/>
                  </a:lnTo>
                  <a:lnTo>
                    <a:pt x="450308" y="7859"/>
                  </a:lnTo>
                  <a:lnTo>
                    <a:pt x="405828" y="17438"/>
                  </a:lnTo>
                  <a:lnTo>
                    <a:pt x="362784" y="30568"/>
                  </a:lnTo>
                  <a:lnTo>
                    <a:pt x="321338" y="47086"/>
                  </a:lnTo>
                  <a:lnTo>
                    <a:pt x="281653" y="66828"/>
                  </a:lnTo>
                  <a:lnTo>
                    <a:pt x="243892" y="89632"/>
                  </a:lnTo>
                  <a:lnTo>
                    <a:pt x="208217" y="115336"/>
                  </a:lnTo>
                  <a:lnTo>
                    <a:pt x="174791" y="143776"/>
                  </a:lnTo>
                  <a:lnTo>
                    <a:pt x="143776" y="174791"/>
                  </a:lnTo>
                  <a:lnTo>
                    <a:pt x="115336" y="208217"/>
                  </a:lnTo>
                  <a:lnTo>
                    <a:pt x="89632" y="243892"/>
                  </a:lnTo>
                  <a:lnTo>
                    <a:pt x="66828" y="281653"/>
                  </a:lnTo>
                  <a:lnTo>
                    <a:pt x="47086" y="321338"/>
                  </a:lnTo>
                  <a:lnTo>
                    <a:pt x="30568" y="362784"/>
                  </a:lnTo>
                  <a:lnTo>
                    <a:pt x="17438" y="405828"/>
                  </a:lnTo>
                  <a:lnTo>
                    <a:pt x="7859" y="450308"/>
                  </a:lnTo>
                  <a:lnTo>
                    <a:pt x="1991" y="496061"/>
                  </a:lnTo>
                  <a:lnTo>
                    <a:pt x="0" y="542925"/>
                  </a:lnTo>
                  <a:lnTo>
                    <a:pt x="1991" y="589770"/>
                  </a:lnTo>
                  <a:lnTo>
                    <a:pt x="7859" y="635509"/>
                  </a:lnTo>
                  <a:lnTo>
                    <a:pt x="17438" y="679978"/>
                  </a:lnTo>
                  <a:lnTo>
                    <a:pt x="30568" y="723015"/>
                  </a:lnTo>
                  <a:lnTo>
                    <a:pt x="47086" y="764456"/>
                  </a:lnTo>
                  <a:lnTo>
                    <a:pt x="66828" y="804139"/>
                  </a:lnTo>
                  <a:lnTo>
                    <a:pt x="89632" y="841901"/>
                  </a:lnTo>
                  <a:lnTo>
                    <a:pt x="115336" y="877578"/>
                  </a:lnTo>
                  <a:lnTo>
                    <a:pt x="143776" y="911008"/>
                  </a:lnTo>
                  <a:lnTo>
                    <a:pt x="174791" y="942028"/>
                  </a:lnTo>
                  <a:lnTo>
                    <a:pt x="208217" y="970474"/>
                  </a:lnTo>
                  <a:lnTo>
                    <a:pt x="243892" y="996184"/>
                  </a:lnTo>
                  <a:lnTo>
                    <a:pt x="281653" y="1018995"/>
                  </a:lnTo>
                  <a:lnTo>
                    <a:pt x="321338" y="1038744"/>
                  </a:lnTo>
                  <a:lnTo>
                    <a:pt x="362784" y="1055267"/>
                  </a:lnTo>
                  <a:lnTo>
                    <a:pt x="405828" y="1068403"/>
                  </a:lnTo>
                  <a:lnTo>
                    <a:pt x="450308" y="1077987"/>
                  </a:lnTo>
                  <a:lnTo>
                    <a:pt x="496061" y="1083857"/>
                  </a:lnTo>
                  <a:lnTo>
                    <a:pt x="542925" y="1085850"/>
                  </a:lnTo>
                  <a:lnTo>
                    <a:pt x="589770" y="1083857"/>
                  </a:lnTo>
                  <a:lnTo>
                    <a:pt x="635509" y="1077987"/>
                  </a:lnTo>
                  <a:lnTo>
                    <a:pt x="679978" y="1068403"/>
                  </a:lnTo>
                  <a:lnTo>
                    <a:pt x="723015" y="1055267"/>
                  </a:lnTo>
                  <a:lnTo>
                    <a:pt x="764456" y="1038744"/>
                  </a:lnTo>
                  <a:lnTo>
                    <a:pt x="804139" y="1018995"/>
                  </a:lnTo>
                  <a:lnTo>
                    <a:pt x="841901" y="996184"/>
                  </a:lnTo>
                  <a:lnTo>
                    <a:pt x="877578" y="970474"/>
                  </a:lnTo>
                  <a:lnTo>
                    <a:pt x="911008" y="942028"/>
                  </a:lnTo>
                  <a:lnTo>
                    <a:pt x="942028" y="911008"/>
                  </a:lnTo>
                  <a:lnTo>
                    <a:pt x="970474" y="877578"/>
                  </a:lnTo>
                  <a:lnTo>
                    <a:pt x="996184" y="841901"/>
                  </a:lnTo>
                  <a:lnTo>
                    <a:pt x="1018995" y="804139"/>
                  </a:lnTo>
                  <a:lnTo>
                    <a:pt x="1038744" y="764456"/>
                  </a:lnTo>
                  <a:lnTo>
                    <a:pt x="1055267" y="723015"/>
                  </a:lnTo>
                  <a:lnTo>
                    <a:pt x="1068403" y="679978"/>
                  </a:lnTo>
                  <a:lnTo>
                    <a:pt x="1077987" y="635509"/>
                  </a:lnTo>
                  <a:lnTo>
                    <a:pt x="1083857" y="589770"/>
                  </a:lnTo>
                  <a:lnTo>
                    <a:pt x="1085850" y="542925"/>
                  </a:lnTo>
                  <a:lnTo>
                    <a:pt x="1083857" y="496061"/>
                  </a:lnTo>
                  <a:lnTo>
                    <a:pt x="1077987" y="450308"/>
                  </a:lnTo>
                  <a:lnTo>
                    <a:pt x="1068403" y="405828"/>
                  </a:lnTo>
                  <a:lnTo>
                    <a:pt x="1055267" y="362784"/>
                  </a:lnTo>
                  <a:lnTo>
                    <a:pt x="1038744" y="321338"/>
                  </a:lnTo>
                  <a:lnTo>
                    <a:pt x="1018995" y="281653"/>
                  </a:lnTo>
                  <a:lnTo>
                    <a:pt x="996184" y="243892"/>
                  </a:lnTo>
                  <a:lnTo>
                    <a:pt x="970474" y="208217"/>
                  </a:lnTo>
                  <a:lnTo>
                    <a:pt x="942028" y="174791"/>
                  </a:lnTo>
                  <a:lnTo>
                    <a:pt x="911008" y="143776"/>
                  </a:lnTo>
                  <a:lnTo>
                    <a:pt x="877578" y="115336"/>
                  </a:lnTo>
                  <a:lnTo>
                    <a:pt x="841901" y="89632"/>
                  </a:lnTo>
                  <a:lnTo>
                    <a:pt x="804139" y="66828"/>
                  </a:lnTo>
                  <a:lnTo>
                    <a:pt x="764456" y="47086"/>
                  </a:lnTo>
                  <a:lnTo>
                    <a:pt x="723015" y="30568"/>
                  </a:lnTo>
                  <a:lnTo>
                    <a:pt x="679978" y="17438"/>
                  </a:lnTo>
                  <a:lnTo>
                    <a:pt x="635509" y="7859"/>
                  </a:lnTo>
                  <a:lnTo>
                    <a:pt x="589770" y="1991"/>
                  </a:lnTo>
                  <a:lnTo>
                    <a:pt x="542925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57600" y="2052700"/>
              <a:ext cx="1085850" cy="1085850"/>
            </a:xfrm>
            <a:custGeom>
              <a:avLst/>
              <a:gdLst/>
              <a:ahLst/>
              <a:cxnLst/>
              <a:rect l="l" t="t" r="r" b="b"/>
              <a:pathLst>
                <a:path w="1085850" h="1085850">
                  <a:moveTo>
                    <a:pt x="0" y="542925"/>
                  </a:moveTo>
                  <a:lnTo>
                    <a:pt x="1991" y="496061"/>
                  </a:lnTo>
                  <a:lnTo>
                    <a:pt x="7859" y="450308"/>
                  </a:lnTo>
                  <a:lnTo>
                    <a:pt x="17438" y="405828"/>
                  </a:lnTo>
                  <a:lnTo>
                    <a:pt x="30568" y="362784"/>
                  </a:lnTo>
                  <a:lnTo>
                    <a:pt x="47086" y="321338"/>
                  </a:lnTo>
                  <a:lnTo>
                    <a:pt x="66828" y="281653"/>
                  </a:lnTo>
                  <a:lnTo>
                    <a:pt x="89632" y="243892"/>
                  </a:lnTo>
                  <a:lnTo>
                    <a:pt x="115336" y="208217"/>
                  </a:lnTo>
                  <a:lnTo>
                    <a:pt x="143776" y="174791"/>
                  </a:lnTo>
                  <a:lnTo>
                    <a:pt x="174791" y="143776"/>
                  </a:lnTo>
                  <a:lnTo>
                    <a:pt x="208217" y="115336"/>
                  </a:lnTo>
                  <a:lnTo>
                    <a:pt x="243892" y="89632"/>
                  </a:lnTo>
                  <a:lnTo>
                    <a:pt x="281653" y="66828"/>
                  </a:lnTo>
                  <a:lnTo>
                    <a:pt x="321338" y="47086"/>
                  </a:lnTo>
                  <a:lnTo>
                    <a:pt x="362784" y="30568"/>
                  </a:lnTo>
                  <a:lnTo>
                    <a:pt x="405828" y="17438"/>
                  </a:lnTo>
                  <a:lnTo>
                    <a:pt x="450308" y="7859"/>
                  </a:lnTo>
                  <a:lnTo>
                    <a:pt x="496061" y="1991"/>
                  </a:lnTo>
                  <a:lnTo>
                    <a:pt x="542925" y="0"/>
                  </a:lnTo>
                  <a:lnTo>
                    <a:pt x="589770" y="1991"/>
                  </a:lnTo>
                  <a:lnTo>
                    <a:pt x="635509" y="7859"/>
                  </a:lnTo>
                  <a:lnTo>
                    <a:pt x="679978" y="17438"/>
                  </a:lnTo>
                  <a:lnTo>
                    <a:pt x="723015" y="30568"/>
                  </a:lnTo>
                  <a:lnTo>
                    <a:pt x="764456" y="47086"/>
                  </a:lnTo>
                  <a:lnTo>
                    <a:pt x="804139" y="66828"/>
                  </a:lnTo>
                  <a:lnTo>
                    <a:pt x="841901" y="89632"/>
                  </a:lnTo>
                  <a:lnTo>
                    <a:pt x="877578" y="115336"/>
                  </a:lnTo>
                  <a:lnTo>
                    <a:pt x="911008" y="143776"/>
                  </a:lnTo>
                  <a:lnTo>
                    <a:pt x="942028" y="174791"/>
                  </a:lnTo>
                  <a:lnTo>
                    <a:pt x="970474" y="208217"/>
                  </a:lnTo>
                  <a:lnTo>
                    <a:pt x="996184" y="243892"/>
                  </a:lnTo>
                  <a:lnTo>
                    <a:pt x="1018995" y="281653"/>
                  </a:lnTo>
                  <a:lnTo>
                    <a:pt x="1038744" y="321338"/>
                  </a:lnTo>
                  <a:lnTo>
                    <a:pt x="1055267" y="362784"/>
                  </a:lnTo>
                  <a:lnTo>
                    <a:pt x="1068403" y="405828"/>
                  </a:lnTo>
                  <a:lnTo>
                    <a:pt x="1077987" y="450308"/>
                  </a:lnTo>
                  <a:lnTo>
                    <a:pt x="1083857" y="496061"/>
                  </a:lnTo>
                  <a:lnTo>
                    <a:pt x="1085850" y="542925"/>
                  </a:lnTo>
                  <a:lnTo>
                    <a:pt x="1083857" y="589770"/>
                  </a:lnTo>
                  <a:lnTo>
                    <a:pt x="1077987" y="635509"/>
                  </a:lnTo>
                  <a:lnTo>
                    <a:pt x="1068403" y="679978"/>
                  </a:lnTo>
                  <a:lnTo>
                    <a:pt x="1055267" y="723015"/>
                  </a:lnTo>
                  <a:lnTo>
                    <a:pt x="1038744" y="764456"/>
                  </a:lnTo>
                  <a:lnTo>
                    <a:pt x="1018995" y="804139"/>
                  </a:lnTo>
                  <a:lnTo>
                    <a:pt x="996184" y="841901"/>
                  </a:lnTo>
                  <a:lnTo>
                    <a:pt x="970474" y="877578"/>
                  </a:lnTo>
                  <a:lnTo>
                    <a:pt x="942028" y="911008"/>
                  </a:lnTo>
                  <a:lnTo>
                    <a:pt x="911008" y="942028"/>
                  </a:lnTo>
                  <a:lnTo>
                    <a:pt x="877578" y="970474"/>
                  </a:lnTo>
                  <a:lnTo>
                    <a:pt x="841901" y="996184"/>
                  </a:lnTo>
                  <a:lnTo>
                    <a:pt x="804139" y="1018995"/>
                  </a:lnTo>
                  <a:lnTo>
                    <a:pt x="764456" y="1038744"/>
                  </a:lnTo>
                  <a:lnTo>
                    <a:pt x="723015" y="1055267"/>
                  </a:lnTo>
                  <a:lnTo>
                    <a:pt x="679978" y="1068403"/>
                  </a:lnTo>
                  <a:lnTo>
                    <a:pt x="635509" y="1077987"/>
                  </a:lnTo>
                  <a:lnTo>
                    <a:pt x="589770" y="1083857"/>
                  </a:lnTo>
                  <a:lnTo>
                    <a:pt x="542925" y="1085850"/>
                  </a:lnTo>
                  <a:lnTo>
                    <a:pt x="496061" y="1083857"/>
                  </a:lnTo>
                  <a:lnTo>
                    <a:pt x="450308" y="1077987"/>
                  </a:lnTo>
                  <a:lnTo>
                    <a:pt x="405828" y="1068403"/>
                  </a:lnTo>
                  <a:lnTo>
                    <a:pt x="362784" y="1055267"/>
                  </a:lnTo>
                  <a:lnTo>
                    <a:pt x="321338" y="1038744"/>
                  </a:lnTo>
                  <a:lnTo>
                    <a:pt x="281653" y="1018995"/>
                  </a:lnTo>
                  <a:lnTo>
                    <a:pt x="243892" y="996184"/>
                  </a:lnTo>
                  <a:lnTo>
                    <a:pt x="208217" y="970474"/>
                  </a:lnTo>
                  <a:lnTo>
                    <a:pt x="174791" y="942028"/>
                  </a:lnTo>
                  <a:lnTo>
                    <a:pt x="143776" y="911008"/>
                  </a:lnTo>
                  <a:lnTo>
                    <a:pt x="115336" y="877578"/>
                  </a:lnTo>
                  <a:lnTo>
                    <a:pt x="89632" y="841901"/>
                  </a:lnTo>
                  <a:lnTo>
                    <a:pt x="66828" y="804139"/>
                  </a:lnTo>
                  <a:lnTo>
                    <a:pt x="47086" y="764456"/>
                  </a:lnTo>
                  <a:lnTo>
                    <a:pt x="30568" y="723015"/>
                  </a:lnTo>
                  <a:lnTo>
                    <a:pt x="17438" y="679978"/>
                  </a:lnTo>
                  <a:lnTo>
                    <a:pt x="7859" y="635509"/>
                  </a:lnTo>
                  <a:lnTo>
                    <a:pt x="1991" y="589770"/>
                  </a:lnTo>
                  <a:lnTo>
                    <a:pt x="0" y="5429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439159" y="2398331"/>
            <a:ext cx="520065" cy="3905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57150">
              <a:lnSpc>
                <a:spcPts val="1430"/>
              </a:lnSpc>
              <a:spcBef>
                <a:spcPts val="155"/>
              </a:spcBef>
            </a:pPr>
            <a:r>
              <a:rPr sz="12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¿QUÉ  </a:t>
            </a:r>
            <a:r>
              <a:rPr sz="1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HA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19904" y="3451542"/>
            <a:ext cx="3864610" cy="932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25"/>
              </a:spcBef>
            </a:pPr>
            <a:r>
              <a:rPr sz="1500" b="1" spc="-20" dirty="0">
                <a:solidFill>
                  <a:srgbClr val="3E3E3E"/>
                </a:solidFill>
                <a:latin typeface="Century Gothic"/>
                <a:cs typeface="Century Gothic"/>
              </a:rPr>
              <a:t>Para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que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el </a:t>
            </a:r>
            <a:r>
              <a:rPr sz="1500" b="1" spc="-15" dirty="0">
                <a:solidFill>
                  <a:srgbClr val="3E3E3E"/>
                </a:solidFill>
                <a:latin typeface="Century Gothic"/>
                <a:cs typeface="Century Gothic"/>
              </a:rPr>
              <a:t>aparato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productivo produzca 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más,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con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mejor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calidad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y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mayor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valor  </a:t>
            </a:r>
            <a:r>
              <a:rPr sz="1500" b="1" spc="-15" dirty="0">
                <a:solidFill>
                  <a:srgbClr val="3E3E3E"/>
                </a:solidFill>
                <a:latin typeface="Century Gothic"/>
                <a:cs typeface="Century Gothic"/>
              </a:rPr>
              <a:t>agregado,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y </a:t>
            </a:r>
            <a:r>
              <a:rPr sz="1500" b="1" spc="-10" dirty="0">
                <a:solidFill>
                  <a:srgbClr val="3E3E3E"/>
                </a:solidFill>
                <a:latin typeface="Century Gothic"/>
                <a:cs typeface="Century Gothic"/>
              </a:rPr>
              <a:t>aproveche </a:t>
            </a:r>
            <a:r>
              <a:rPr sz="1500" b="1" spc="5" dirty="0">
                <a:solidFill>
                  <a:srgbClr val="3E3E3E"/>
                </a:solidFill>
                <a:latin typeface="Century Gothic"/>
                <a:cs typeface="Century Gothic"/>
              </a:rPr>
              <a:t>los </a:t>
            </a:r>
            <a:r>
              <a:rPr sz="1500" b="1" spc="-5" dirty="0">
                <a:solidFill>
                  <a:srgbClr val="3E3E3E"/>
                </a:solidFill>
                <a:latin typeface="Century Gothic"/>
                <a:cs typeface="Century Gothic"/>
              </a:rPr>
              <a:t>acuerdos  </a:t>
            </a:r>
            <a:r>
              <a:rPr sz="1500" b="1" dirty="0">
                <a:solidFill>
                  <a:srgbClr val="3E3E3E"/>
                </a:solidFill>
                <a:latin typeface="Century Gothic"/>
                <a:cs typeface="Century Gothic"/>
              </a:rPr>
              <a:t>comerciales.</a:t>
            </a:r>
            <a:endParaRPr sz="1500">
              <a:latin typeface="Century Gothic"/>
              <a:cs typeface="Century Gothic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152833" y="3381433"/>
            <a:ext cx="1096010" cy="1085850"/>
            <a:chOff x="3152833" y="3381433"/>
            <a:chExt cx="1096010" cy="1085850"/>
          </a:xfrm>
        </p:grpSpPr>
        <p:sp>
          <p:nvSpPr>
            <p:cNvPr id="22" name="object 22"/>
            <p:cNvSpPr/>
            <p:nvPr/>
          </p:nvSpPr>
          <p:spPr>
            <a:xfrm>
              <a:off x="3157600" y="3386201"/>
              <a:ext cx="1085850" cy="1076325"/>
            </a:xfrm>
            <a:custGeom>
              <a:avLst/>
              <a:gdLst/>
              <a:ahLst/>
              <a:cxnLst/>
              <a:rect l="l" t="t" r="r" b="b"/>
              <a:pathLst>
                <a:path w="1085850" h="1076325">
                  <a:moveTo>
                    <a:pt x="542925" y="0"/>
                  </a:moveTo>
                  <a:lnTo>
                    <a:pt x="493489" y="2199"/>
                  </a:lnTo>
                  <a:lnTo>
                    <a:pt x="445300" y="8669"/>
                  </a:lnTo>
                  <a:lnTo>
                    <a:pt x="398550" y="19221"/>
                  </a:lnTo>
                  <a:lnTo>
                    <a:pt x="353430" y="33665"/>
                  </a:lnTo>
                  <a:lnTo>
                    <a:pt x="310131" y="51810"/>
                  </a:lnTo>
                  <a:lnTo>
                    <a:pt x="268844" y="73467"/>
                  </a:lnTo>
                  <a:lnTo>
                    <a:pt x="229761" y="98445"/>
                  </a:lnTo>
                  <a:lnTo>
                    <a:pt x="193073" y="126555"/>
                  </a:lnTo>
                  <a:lnTo>
                    <a:pt x="158972" y="157606"/>
                  </a:lnTo>
                  <a:lnTo>
                    <a:pt x="127648" y="191410"/>
                  </a:lnTo>
                  <a:lnTo>
                    <a:pt x="99292" y="227775"/>
                  </a:lnTo>
                  <a:lnTo>
                    <a:pt x="74097" y="266511"/>
                  </a:lnTo>
                  <a:lnTo>
                    <a:pt x="52253" y="307430"/>
                  </a:lnTo>
                  <a:lnTo>
                    <a:pt x="33952" y="350340"/>
                  </a:lnTo>
                  <a:lnTo>
                    <a:pt x="19385" y="395052"/>
                  </a:lnTo>
                  <a:lnTo>
                    <a:pt x="8743" y="441376"/>
                  </a:lnTo>
                  <a:lnTo>
                    <a:pt x="2217" y="489121"/>
                  </a:lnTo>
                  <a:lnTo>
                    <a:pt x="0" y="538099"/>
                  </a:lnTo>
                  <a:lnTo>
                    <a:pt x="2217" y="587082"/>
                  </a:lnTo>
                  <a:lnTo>
                    <a:pt x="8743" y="634834"/>
                  </a:lnTo>
                  <a:lnTo>
                    <a:pt x="19385" y="681163"/>
                  </a:lnTo>
                  <a:lnTo>
                    <a:pt x="33952" y="725880"/>
                  </a:lnTo>
                  <a:lnTo>
                    <a:pt x="52253" y="768796"/>
                  </a:lnTo>
                  <a:lnTo>
                    <a:pt x="74097" y="809719"/>
                  </a:lnTo>
                  <a:lnTo>
                    <a:pt x="99292" y="848460"/>
                  </a:lnTo>
                  <a:lnTo>
                    <a:pt x="127648" y="884829"/>
                  </a:lnTo>
                  <a:lnTo>
                    <a:pt x="158972" y="918637"/>
                  </a:lnTo>
                  <a:lnTo>
                    <a:pt x="193073" y="949692"/>
                  </a:lnTo>
                  <a:lnTo>
                    <a:pt x="229761" y="977805"/>
                  </a:lnTo>
                  <a:lnTo>
                    <a:pt x="268844" y="1002786"/>
                  </a:lnTo>
                  <a:lnTo>
                    <a:pt x="310131" y="1024445"/>
                  </a:lnTo>
                  <a:lnTo>
                    <a:pt x="353430" y="1042592"/>
                  </a:lnTo>
                  <a:lnTo>
                    <a:pt x="398550" y="1057037"/>
                  </a:lnTo>
                  <a:lnTo>
                    <a:pt x="445300" y="1067590"/>
                  </a:lnTo>
                  <a:lnTo>
                    <a:pt x="493489" y="1074062"/>
                  </a:lnTo>
                  <a:lnTo>
                    <a:pt x="542925" y="1076261"/>
                  </a:lnTo>
                  <a:lnTo>
                    <a:pt x="592341" y="1074062"/>
                  </a:lnTo>
                  <a:lnTo>
                    <a:pt x="640515" y="1067590"/>
                  </a:lnTo>
                  <a:lnTo>
                    <a:pt x="687255" y="1057037"/>
                  </a:lnTo>
                  <a:lnTo>
                    <a:pt x="732368" y="1042592"/>
                  </a:lnTo>
                  <a:lnTo>
                    <a:pt x="775663" y="1024445"/>
                  </a:lnTo>
                  <a:lnTo>
                    <a:pt x="816948" y="1002786"/>
                  </a:lnTo>
                  <a:lnTo>
                    <a:pt x="856032" y="977805"/>
                  </a:lnTo>
                  <a:lnTo>
                    <a:pt x="892723" y="949692"/>
                  </a:lnTo>
                  <a:lnTo>
                    <a:pt x="926830" y="918637"/>
                  </a:lnTo>
                  <a:lnTo>
                    <a:pt x="958160" y="884829"/>
                  </a:lnTo>
                  <a:lnTo>
                    <a:pt x="986522" y="848460"/>
                  </a:lnTo>
                  <a:lnTo>
                    <a:pt x="1011724" y="809719"/>
                  </a:lnTo>
                  <a:lnTo>
                    <a:pt x="1033575" y="768796"/>
                  </a:lnTo>
                  <a:lnTo>
                    <a:pt x="1051882" y="725880"/>
                  </a:lnTo>
                  <a:lnTo>
                    <a:pt x="1066456" y="681163"/>
                  </a:lnTo>
                  <a:lnTo>
                    <a:pt x="1077102" y="634834"/>
                  </a:lnTo>
                  <a:lnTo>
                    <a:pt x="1083631" y="587082"/>
                  </a:lnTo>
                  <a:lnTo>
                    <a:pt x="1085850" y="538099"/>
                  </a:lnTo>
                  <a:lnTo>
                    <a:pt x="1083631" y="489121"/>
                  </a:lnTo>
                  <a:lnTo>
                    <a:pt x="1077102" y="441376"/>
                  </a:lnTo>
                  <a:lnTo>
                    <a:pt x="1066456" y="395052"/>
                  </a:lnTo>
                  <a:lnTo>
                    <a:pt x="1051882" y="350340"/>
                  </a:lnTo>
                  <a:lnTo>
                    <a:pt x="1033575" y="307430"/>
                  </a:lnTo>
                  <a:lnTo>
                    <a:pt x="1011724" y="266511"/>
                  </a:lnTo>
                  <a:lnTo>
                    <a:pt x="986522" y="227775"/>
                  </a:lnTo>
                  <a:lnTo>
                    <a:pt x="958160" y="191410"/>
                  </a:lnTo>
                  <a:lnTo>
                    <a:pt x="926830" y="157606"/>
                  </a:lnTo>
                  <a:lnTo>
                    <a:pt x="892723" y="126555"/>
                  </a:lnTo>
                  <a:lnTo>
                    <a:pt x="856032" y="98445"/>
                  </a:lnTo>
                  <a:lnTo>
                    <a:pt x="816948" y="73467"/>
                  </a:lnTo>
                  <a:lnTo>
                    <a:pt x="775663" y="51810"/>
                  </a:lnTo>
                  <a:lnTo>
                    <a:pt x="732368" y="33665"/>
                  </a:lnTo>
                  <a:lnTo>
                    <a:pt x="687255" y="19221"/>
                  </a:lnTo>
                  <a:lnTo>
                    <a:pt x="640515" y="8669"/>
                  </a:lnTo>
                  <a:lnTo>
                    <a:pt x="592341" y="2199"/>
                  </a:lnTo>
                  <a:lnTo>
                    <a:pt x="542925" y="0"/>
                  </a:lnTo>
                  <a:close/>
                </a:path>
              </a:pathLst>
            </a:custGeom>
            <a:solidFill>
              <a:srgbClr val="DB91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57600" y="3386201"/>
              <a:ext cx="1085850" cy="1076325"/>
            </a:xfrm>
            <a:custGeom>
              <a:avLst/>
              <a:gdLst/>
              <a:ahLst/>
              <a:cxnLst/>
              <a:rect l="l" t="t" r="r" b="b"/>
              <a:pathLst>
                <a:path w="1085850" h="1076325">
                  <a:moveTo>
                    <a:pt x="0" y="538099"/>
                  </a:moveTo>
                  <a:lnTo>
                    <a:pt x="2217" y="489121"/>
                  </a:lnTo>
                  <a:lnTo>
                    <a:pt x="8743" y="441376"/>
                  </a:lnTo>
                  <a:lnTo>
                    <a:pt x="19385" y="395052"/>
                  </a:lnTo>
                  <a:lnTo>
                    <a:pt x="33952" y="350340"/>
                  </a:lnTo>
                  <a:lnTo>
                    <a:pt x="52253" y="307430"/>
                  </a:lnTo>
                  <a:lnTo>
                    <a:pt x="74097" y="266511"/>
                  </a:lnTo>
                  <a:lnTo>
                    <a:pt x="99292" y="227775"/>
                  </a:lnTo>
                  <a:lnTo>
                    <a:pt x="127648" y="191410"/>
                  </a:lnTo>
                  <a:lnTo>
                    <a:pt x="158972" y="157606"/>
                  </a:lnTo>
                  <a:lnTo>
                    <a:pt x="193073" y="126555"/>
                  </a:lnTo>
                  <a:lnTo>
                    <a:pt x="229761" y="98445"/>
                  </a:lnTo>
                  <a:lnTo>
                    <a:pt x="268844" y="73467"/>
                  </a:lnTo>
                  <a:lnTo>
                    <a:pt x="310131" y="51810"/>
                  </a:lnTo>
                  <a:lnTo>
                    <a:pt x="353430" y="33665"/>
                  </a:lnTo>
                  <a:lnTo>
                    <a:pt x="398550" y="19221"/>
                  </a:lnTo>
                  <a:lnTo>
                    <a:pt x="445300" y="8669"/>
                  </a:lnTo>
                  <a:lnTo>
                    <a:pt x="493489" y="2199"/>
                  </a:lnTo>
                  <a:lnTo>
                    <a:pt x="542925" y="0"/>
                  </a:lnTo>
                  <a:lnTo>
                    <a:pt x="592341" y="2199"/>
                  </a:lnTo>
                  <a:lnTo>
                    <a:pt x="640515" y="8669"/>
                  </a:lnTo>
                  <a:lnTo>
                    <a:pt x="687255" y="19221"/>
                  </a:lnTo>
                  <a:lnTo>
                    <a:pt x="732368" y="33665"/>
                  </a:lnTo>
                  <a:lnTo>
                    <a:pt x="775663" y="51810"/>
                  </a:lnTo>
                  <a:lnTo>
                    <a:pt x="816948" y="73467"/>
                  </a:lnTo>
                  <a:lnTo>
                    <a:pt x="856032" y="98445"/>
                  </a:lnTo>
                  <a:lnTo>
                    <a:pt x="892723" y="126555"/>
                  </a:lnTo>
                  <a:lnTo>
                    <a:pt x="926830" y="157606"/>
                  </a:lnTo>
                  <a:lnTo>
                    <a:pt x="958160" y="191410"/>
                  </a:lnTo>
                  <a:lnTo>
                    <a:pt x="986522" y="227775"/>
                  </a:lnTo>
                  <a:lnTo>
                    <a:pt x="1011724" y="266511"/>
                  </a:lnTo>
                  <a:lnTo>
                    <a:pt x="1033575" y="307430"/>
                  </a:lnTo>
                  <a:lnTo>
                    <a:pt x="1051882" y="350340"/>
                  </a:lnTo>
                  <a:lnTo>
                    <a:pt x="1066456" y="395052"/>
                  </a:lnTo>
                  <a:lnTo>
                    <a:pt x="1077102" y="441376"/>
                  </a:lnTo>
                  <a:lnTo>
                    <a:pt x="1083631" y="489121"/>
                  </a:lnTo>
                  <a:lnTo>
                    <a:pt x="1085850" y="538099"/>
                  </a:lnTo>
                  <a:lnTo>
                    <a:pt x="1083631" y="587082"/>
                  </a:lnTo>
                  <a:lnTo>
                    <a:pt x="1077102" y="634834"/>
                  </a:lnTo>
                  <a:lnTo>
                    <a:pt x="1066456" y="681163"/>
                  </a:lnTo>
                  <a:lnTo>
                    <a:pt x="1051882" y="725880"/>
                  </a:lnTo>
                  <a:lnTo>
                    <a:pt x="1033575" y="768796"/>
                  </a:lnTo>
                  <a:lnTo>
                    <a:pt x="1011724" y="809719"/>
                  </a:lnTo>
                  <a:lnTo>
                    <a:pt x="986522" y="848460"/>
                  </a:lnTo>
                  <a:lnTo>
                    <a:pt x="958160" y="884829"/>
                  </a:lnTo>
                  <a:lnTo>
                    <a:pt x="926830" y="918637"/>
                  </a:lnTo>
                  <a:lnTo>
                    <a:pt x="892723" y="949692"/>
                  </a:lnTo>
                  <a:lnTo>
                    <a:pt x="856032" y="977805"/>
                  </a:lnTo>
                  <a:lnTo>
                    <a:pt x="816948" y="1002786"/>
                  </a:lnTo>
                  <a:lnTo>
                    <a:pt x="775663" y="1024445"/>
                  </a:lnTo>
                  <a:lnTo>
                    <a:pt x="732368" y="1042592"/>
                  </a:lnTo>
                  <a:lnTo>
                    <a:pt x="687255" y="1057037"/>
                  </a:lnTo>
                  <a:lnTo>
                    <a:pt x="640515" y="1067590"/>
                  </a:lnTo>
                  <a:lnTo>
                    <a:pt x="592341" y="1074062"/>
                  </a:lnTo>
                  <a:lnTo>
                    <a:pt x="542925" y="1076261"/>
                  </a:lnTo>
                  <a:lnTo>
                    <a:pt x="493489" y="1074062"/>
                  </a:lnTo>
                  <a:lnTo>
                    <a:pt x="445300" y="1067590"/>
                  </a:lnTo>
                  <a:lnTo>
                    <a:pt x="398550" y="1057037"/>
                  </a:lnTo>
                  <a:lnTo>
                    <a:pt x="353430" y="1042592"/>
                  </a:lnTo>
                  <a:lnTo>
                    <a:pt x="310131" y="1024445"/>
                  </a:lnTo>
                  <a:lnTo>
                    <a:pt x="268844" y="1002786"/>
                  </a:lnTo>
                  <a:lnTo>
                    <a:pt x="229761" y="977805"/>
                  </a:lnTo>
                  <a:lnTo>
                    <a:pt x="193073" y="949692"/>
                  </a:lnTo>
                  <a:lnTo>
                    <a:pt x="158972" y="918637"/>
                  </a:lnTo>
                  <a:lnTo>
                    <a:pt x="127648" y="884829"/>
                  </a:lnTo>
                  <a:lnTo>
                    <a:pt x="99292" y="848460"/>
                  </a:lnTo>
                  <a:lnTo>
                    <a:pt x="74097" y="809719"/>
                  </a:lnTo>
                  <a:lnTo>
                    <a:pt x="52253" y="768796"/>
                  </a:lnTo>
                  <a:lnTo>
                    <a:pt x="33952" y="725880"/>
                  </a:lnTo>
                  <a:lnTo>
                    <a:pt x="19385" y="681163"/>
                  </a:lnTo>
                  <a:lnTo>
                    <a:pt x="8743" y="634834"/>
                  </a:lnTo>
                  <a:lnTo>
                    <a:pt x="2217" y="587082"/>
                  </a:lnTo>
                  <a:lnTo>
                    <a:pt x="0" y="538099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39159" y="3728084"/>
            <a:ext cx="509905" cy="3905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69850" marR="5080" indent="-57150">
              <a:lnSpc>
                <a:spcPts val="1430"/>
              </a:lnSpc>
              <a:spcBef>
                <a:spcPts val="15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¿P</a:t>
            </a:r>
            <a:r>
              <a:rPr sz="12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A  </a:t>
            </a:r>
            <a:r>
              <a:rPr sz="12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QUÉ?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600575"/>
            <a:ext cx="9144000" cy="542925"/>
            <a:chOff x="0" y="4600575"/>
            <a:chExt cx="9144000" cy="542925"/>
          </a:xfrm>
        </p:grpSpPr>
        <p:sp>
          <p:nvSpPr>
            <p:cNvPr id="3" name="object 3"/>
            <p:cNvSpPr/>
            <p:nvPr/>
          </p:nvSpPr>
          <p:spPr>
            <a:xfrm>
              <a:off x="0" y="4600575"/>
              <a:ext cx="9144000" cy="542925"/>
            </a:xfrm>
            <a:custGeom>
              <a:avLst/>
              <a:gdLst/>
              <a:ahLst/>
              <a:cxnLst/>
              <a:rect l="l" t="t" r="r" b="b"/>
              <a:pathLst>
                <a:path w="9144000" h="542925">
                  <a:moveTo>
                    <a:pt x="9144000" y="0"/>
                  </a:moveTo>
                  <a:lnTo>
                    <a:pt x="0" y="0"/>
                  </a:lnTo>
                  <a:lnTo>
                    <a:pt x="0" y="542925"/>
                  </a:lnTo>
                  <a:lnTo>
                    <a:pt x="9144000" y="5429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71725" y="4667250"/>
              <a:ext cx="1828800" cy="3619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3400" y="4638675"/>
              <a:ext cx="1200150" cy="466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0"/>
            <a:ext cx="9144000" cy="523875"/>
          </a:xfrm>
          <a:custGeom>
            <a:avLst/>
            <a:gdLst/>
            <a:ahLst/>
            <a:cxnLst/>
            <a:rect l="l" t="t" r="r" b="b"/>
            <a:pathLst>
              <a:path w="9144000" h="523875">
                <a:moveTo>
                  <a:pt x="9144000" y="0"/>
                </a:moveTo>
                <a:lnTo>
                  <a:pt x="0" y="0"/>
                </a:lnTo>
                <a:lnTo>
                  <a:pt x="0" y="523875"/>
                </a:lnTo>
                <a:lnTo>
                  <a:pt x="9144000" y="523875"/>
                </a:lnTo>
                <a:lnTo>
                  <a:pt x="9144000" y="0"/>
                </a:lnTo>
                <a:close/>
              </a:path>
            </a:pathLst>
          </a:custGeom>
          <a:solidFill>
            <a:srgbClr val="054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9879" y="77787"/>
            <a:ext cx="851535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20" dirty="0"/>
              <a:t>Colombia </a:t>
            </a:r>
            <a:r>
              <a:rPr sz="2150" spc="10" dirty="0"/>
              <a:t>Productiva </a:t>
            </a:r>
            <a:r>
              <a:rPr sz="2150" spc="30" dirty="0"/>
              <a:t>en </a:t>
            </a:r>
            <a:r>
              <a:rPr sz="2150" spc="25" dirty="0"/>
              <a:t>el </a:t>
            </a:r>
            <a:r>
              <a:rPr sz="2150" spc="30" dirty="0"/>
              <a:t>sector </a:t>
            </a:r>
            <a:r>
              <a:rPr sz="2150" spc="25" dirty="0"/>
              <a:t>comercio, </a:t>
            </a:r>
            <a:r>
              <a:rPr sz="2150" spc="5" dirty="0"/>
              <a:t>industria </a:t>
            </a:r>
            <a:r>
              <a:rPr sz="2150" spc="15" dirty="0"/>
              <a:t>y</a:t>
            </a:r>
            <a:r>
              <a:rPr sz="2150" spc="240" dirty="0"/>
              <a:t> </a:t>
            </a:r>
            <a:r>
              <a:rPr sz="2150" spc="5" dirty="0"/>
              <a:t>turismo</a:t>
            </a:r>
            <a:endParaRPr sz="2150"/>
          </a:p>
        </p:txBody>
      </p:sp>
      <p:grpSp>
        <p:nvGrpSpPr>
          <p:cNvPr id="9" name="object 9"/>
          <p:cNvGrpSpPr/>
          <p:nvPr/>
        </p:nvGrpSpPr>
        <p:grpSpPr>
          <a:xfrm>
            <a:off x="381000" y="647700"/>
            <a:ext cx="8362950" cy="666750"/>
            <a:chOff x="381000" y="647700"/>
            <a:chExt cx="8362950" cy="666750"/>
          </a:xfrm>
        </p:grpSpPr>
        <p:sp>
          <p:nvSpPr>
            <p:cNvPr id="10" name="object 10"/>
            <p:cNvSpPr/>
            <p:nvPr/>
          </p:nvSpPr>
          <p:spPr>
            <a:xfrm>
              <a:off x="400050" y="647700"/>
              <a:ext cx="8334375" cy="6667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1000" y="647700"/>
              <a:ext cx="8362950" cy="6667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4350" y="790575"/>
              <a:ext cx="1809750" cy="3619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81000" y="647700"/>
            <a:ext cx="8362950" cy="6667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143760">
              <a:lnSpc>
                <a:spcPct val="100000"/>
              </a:lnSpc>
              <a:spcBef>
                <a:spcPts val="630"/>
              </a:spcBef>
            </a:pPr>
            <a:r>
              <a:rPr sz="1550" spc="20" dirty="0">
                <a:solidFill>
                  <a:srgbClr val="3E3E3E"/>
                </a:solidFill>
                <a:latin typeface="Century Gothic"/>
                <a:cs typeface="Century Gothic"/>
              </a:rPr>
              <a:t>Formular, </a:t>
            </a:r>
            <a:r>
              <a:rPr sz="1550" spc="-5" dirty="0">
                <a:solidFill>
                  <a:srgbClr val="3E3E3E"/>
                </a:solidFill>
                <a:latin typeface="Century Gothic"/>
                <a:cs typeface="Century Gothic"/>
              </a:rPr>
              <a:t>adoptar, </a:t>
            </a:r>
            <a:r>
              <a:rPr sz="1550" spc="-30" dirty="0">
                <a:solidFill>
                  <a:srgbClr val="3E3E3E"/>
                </a:solidFill>
                <a:latin typeface="Century Gothic"/>
                <a:cs typeface="Century Gothic"/>
              </a:rPr>
              <a:t>dirigir </a:t>
            </a:r>
            <a:r>
              <a:rPr sz="1550" spc="10" dirty="0">
                <a:solidFill>
                  <a:srgbClr val="3E3E3E"/>
                </a:solidFill>
                <a:latin typeface="Century Gothic"/>
                <a:cs typeface="Century Gothic"/>
              </a:rPr>
              <a:t>y </a:t>
            </a:r>
            <a:r>
              <a:rPr sz="1550" dirty="0">
                <a:solidFill>
                  <a:srgbClr val="3E3E3E"/>
                </a:solidFill>
                <a:latin typeface="Century Gothic"/>
                <a:cs typeface="Century Gothic"/>
              </a:rPr>
              <a:t>coordinar </a:t>
            </a:r>
            <a:r>
              <a:rPr sz="1550" spc="20" dirty="0">
                <a:solidFill>
                  <a:srgbClr val="3E3E3E"/>
                </a:solidFill>
                <a:latin typeface="Century Gothic"/>
                <a:cs typeface="Century Gothic"/>
              </a:rPr>
              <a:t>las</a:t>
            </a:r>
            <a:r>
              <a:rPr sz="1550" spc="50" dirty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sz="1550" spc="10" dirty="0">
                <a:solidFill>
                  <a:srgbClr val="3E3E3E"/>
                </a:solidFill>
                <a:latin typeface="Century Gothic"/>
                <a:cs typeface="Century Gothic"/>
              </a:rPr>
              <a:t>políticas</a:t>
            </a:r>
            <a:endParaRPr sz="1550">
              <a:latin typeface="Century Gothic"/>
              <a:cs typeface="Century Gothic"/>
            </a:endParaRPr>
          </a:p>
          <a:p>
            <a:pPr marL="2143760">
              <a:lnSpc>
                <a:spcPct val="100000"/>
              </a:lnSpc>
              <a:spcBef>
                <a:spcPts val="20"/>
              </a:spcBef>
            </a:pPr>
            <a:r>
              <a:rPr sz="1550" spc="25" dirty="0">
                <a:solidFill>
                  <a:srgbClr val="3E3E3E"/>
                </a:solidFill>
                <a:latin typeface="Century Gothic"/>
                <a:cs typeface="Century Gothic"/>
              </a:rPr>
              <a:t>en </a:t>
            </a:r>
            <a:r>
              <a:rPr sz="1550" spc="5" dirty="0">
                <a:solidFill>
                  <a:srgbClr val="3E3E3E"/>
                </a:solidFill>
                <a:latin typeface="Century Gothic"/>
                <a:cs typeface="Century Gothic"/>
              </a:rPr>
              <a:t>materia </a:t>
            </a:r>
            <a:r>
              <a:rPr sz="1550" dirty="0">
                <a:solidFill>
                  <a:srgbClr val="3E3E3E"/>
                </a:solidFill>
                <a:latin typeface="Century Gothic"/>
                <a:cs typeface="Century Gothic"/>
              </a:rPr>
              <a:t>de </a:t>
            </a:r>
            <a:r>
              <a:rPr sz="1550" spc="25" dirty="0">
                <a:solidFill>
                  <a:srgbClr val="3E3E3E"/>
                </a:solidFill>
                <a:latin typeface="Century Gothic"/>
                <a:cs typeface="Century Gothic"/>
              </a:rPr>
              <a:t>comercio, </a:t>
            </a:r>
            <a:r>
              <a:rPr sz="1550" spc="-15" dirty="0">
                <a:solidFill>
                  <a:srgbClr val="3E3E3E"/>
                </a:solidFill>
                <a:latin typeface="Century Gothic"/>
                <a:cs typeface="Century Gothic"/>
              </a:rPr>
              <a:t>industria </a:t>
            </a:r>
            <a:r>
              <a:rPr sz="1550" spc="10" dirty="0">
                <a:solidFill>
                  <a:srgbClr val="3E3E3E"/>
                </a:solidFill>
                <a:latin typeface="Century Gothic"/>
                <a:cs typeface="Century Gothic"/>
              </a:rPr>
              <a:t>y </a:t>
            </a:r>
            <a:r>
              <a:rPr sz="1550" spc="5" dirty="0">
                <a:solidFill>
                  <a:srgbClr val="3E3E3E"/>
                </a:solidFill>
                <a:latin typeface="Century Gothic"/>
                <a:cs typeface="Century Gothic"/>
              </a:rPr>
              <a:t>turismo </a:t>
            </a:r>
            <a:r>
              <a:rPr sz="1550" spc="25" dirty="0">
                <a:solidFill>
                  <a:srgbClr val="3E3E3E"/>
                </a:solidFill>
                <a:latin typeface="Century Gothic"/>
                <a:cs typeface="Century Gothic"/>
              </a:rPr>
              <a:t>en </a:t>
            </a:r>
            <a:r>
              <a:rPr sz="1550" spc="20" dirty="0">
                <a:solidFill>
                  <a:srgbClr val="3E3E3E"/>
                </a:solidFill>
                <a:latin typeface="Century Gothic"/>
                <a:cs typeface="Century Gothic"/>
              </a:rPr>
              <a:t>el</a:t>
            </a:r>
            <a:r>
              <a:rPr sz="1550" spc="195" dirty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sz="1550" spc="5" dirty="0">
                <a:solidFill>
                  <a:srgbClr val="3E3E3E"/>
                </a:solidFill>
                <a:latin typeface="Century Gothic"/>
                <a:cs typeface="Century Gothic"/>
              </a:rPr>
              <a:t>país.</a:t>
            </a:r>
            <a:endParaRPr sz="15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76600" y="1514475"/>
            <a:ext cx="2362200" cy="1933575"/>
          </a:xfrm>
          <a:custGeom>
            <a:avLst/>
            <a:gdLst/>
            <a:ahLst/>
            <a:cxnLst/>
            <a:rect l="l" t="t" r="r" b="b"/>
            <a:pathLst>
              <a:path w="2362200" h="1933575">
                <a:moveTo>
                  <a:pt x="2362200" y="0"/>
                </a:moveTo>
                <a:lnTo>
                  <a:pt x="0" y="0"/>
                </a:lnTo>
                <a:lnTo>
                  <a:pt x="0" y="1652270"/>
                </a:lnTo>
                <a:lnTo>
                  <a:pt x="1181100" y="1933575"/>
                </a:lnTo>
                <a:lnTo>
                  <a:pt x="2362200" y="1652270"/>
                </a:lnTo>
                <a:lnTo>
                  <a:pt x="2362200" y="0"/>
                </a:lnTo>
                <a:close/>
              </a:path>
            </a:pathLst>
          </a:custGeom>
          <a:solidFill>
            <a:srgbClr val="BDD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71850" y="2294826"/>
            <a:ext cx="2205355" cy="8826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1430" algn="ctr">
              <a:lnSpc>
                <a:spcPct val="99900"/>
              </a:lnSpc>
              <a:spcBef>
                <a:spcPts val="130"/>
              </a:spcBef>
            </a:pPr>
            <a:r>
              <a:rPr sz="1400" dirty="0">
                <a:solidFill>
                  <a:srgbClr val="393939"/>
                </a:solidFill>
                <a:latin typeface="Century Gothic"/>
                <a:cs typeface="Century Gothic"/>
              </a:rPr>
              <a:t>Aliado </a:t>
            </a:r>
            <a:r>
              <a:rPr sz="1400" spc="15" dirty="0">
                <a:solidFill>
                  <a:srgbClr val="393939"/>
                </a:solidFill>
                <a:latin typeface="Century Gothic"/>
                <a:cs typeface="Century Gothic"/>
              </a:rPr>
              <a:t>para </a:t>
            </a:r>
            <a:r>
              <a:rPr sz="1400" dirty="0">
                <a:solidFill>
                  <a:srgbClr val="393939"/>
                </a:solidFill>
                <a:latin typeface="Century Gothic"/>
                <a:cs typeface="Century Gothic"/>
              </a:rPr>
              <a:t>producir  </a:t>
            </a:r>
            <a:r>
              <a:rPr sz="1400" spc="-10" dirty="0">
                <a:solidFill>
                  <a:srgbClr val="393939"/>
                </a:solidFill>
                <a:latin typeface="Century Gothic"/>
                <a:cs typeface="Century Gothic"/>
              </a:rPr>
              <a:t>más, </a:t>
            </a:r>
            <a:r>
              <a:rPr sz="1400" spc="-5" dirty="0">
                <a:solidFill>
                  <a:srgbClr val="393939"/>
                </a:solidFill>
                <a:latin typeface="Century Gothic"/>
                <a:cs typeface="Century Gothic"/>
              </a:rPr>
              <a:t>con </a:t>
            </a:r>
            <a:r>
              <a:rPr sz="1400" spc="-25" dirty="0">
                <a:solidFill>
                  <a:srgbClr val="393939"/>
                </a:solidFill>
                <a:latin typeface="Century Gothic"/>
                <a:cs typeface="Century Gothic"/>
              </a:rPr>
              <a:t>mejor </a:t>
            </a:r>
            <a:r>
              <a:rPr sz="1400" spc="-15" dirty="0">
                <a:solidFill>
                  <a:srgbClr val="393939"/>
                </a:solidFill>
                <a:latin typeface="Century Gothic"/>
                <a:cs typeface="Century Gothic"/>
              </a:rPr>
              <a:t>calidad  </a:t>
            </a:r>
            <a:r>
              <a:rPr sz="1400" spc="10" dirty="0">
                <a:solidFill>
                  <a:srgbClr val="393939"/>
                </a:solidFill>
                <a:latin typeface="Century Gothic"/>
                <a:cs typeface="Century Gothic"/>
              </a:rPr>
              <a:t>y</a:t>
            </a:r>
            <a:r>
              <a:rPr sz="1400" spc="-4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5" dirty="0">
                <a:solidFill>
                  <a:srgbClr val="393939"/>
                </a:solidFill>
                <a:latin typeface="Century Gothic"/>
                <a:cs typeface="Century Gothic"/>
              </a:rPr>
              <a:t>mayor</a:t>
            </a:r>
            <a:r>
              <a:rPr sz="1400" spc="-8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15" dirty="0">
                <a:solidFill>
                  <a:srgbClr val="393939"/>
                </a:solidFill>
                <a:latin typeface="Century Gothic"/>
                <a:cs typeface="Century Gothic"/>
              </a:rPr>
              <a:t>v</a:t>
            </a:r>
            <a:r>
              <a:rPr sz="1400" spc="-21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-15" dirty="0">
                <a:solidFill>
                  <a:srgbClr val="393939"/>
                </a:solidFill>
                <a:latin typeface="Century Gothic"/>
                <a:cs typeface="Century Gothic"/>
              </a:rPr>
              <a:t>alor</a:t>
            </a:r>
            <a:r>
              <a:rPr sz="1400" spc="-15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10" dirty="0">
                <a:solidFill>
                  <a:srgbClr val="393939"/>
                </a:solidFill>
                <a:latin typeface="Century Gothic"/>
                <a:cs typeface="Century Gothic"/>
              </a:rPr>
              <a:t>agregado,  y</a:t>
            </a:r>
            <a:r>
              <a:rPr sz="1400" spc="-4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5" dirty="0">
                <a:solidFill>
                  <a:srgbClr val="393939"/>
                </a:solidFill>
                <a:latin typeface="Century Gothic"/>
                <a:cs typeface="Century Gothic"/>
              </a:rPr>
              <a:t>aprov</a:t>
            </a:r>
            <a:r>
              <a:rPr sz="1400" spc="-21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-10" dirty="0">
                <a:solidFill>
                  <a:srgbClr val="393939"/>
                </a:solidFill>
                <a:latin typeface="Century Gothic"/>
                <a:cs typeface="Century Gothic"/>
              </a:rPr>
              <a:t>echar</a:t>
            </a:r>
            <a:r>
              <a:rPr sz="1400" spc="-15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spc="-25" dirty="0">
                <a:solidFill>
                  <a:srgbClr val="393939"/>
                </a:solidFill>
                <a:latin typeface="Century Gothic"/>
                <a:cs typeface="Century Gothic"/>
              </a:rPr>
              <a:t>los</a:t>
            </a:r>
            <a:r>
              <a:rPr sz="1400" spc="-50" dirty="0">
                <a:solidFill>
                  <a:srgbClr val="393939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393939"/>
                </a:solidFill>
                <a:latin typeface="Century Gothic"/>
                <a:cs typeface="Century Gothic"/>
              </a:rPr>
              <a:t>TLC.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9534" y="3493833"/>
            <a:ext cx="113665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60325" marR="5080" indent="-47625">
              <a:lnSpc>
                <a:spcPts val="1430"/>
              </a:lnSpc>
              <a:spcBef>
                <a:spcPts val="155"/>
              </a:spcBef>
            </a:pPr>
            <a:r>
              <a:rPr sz="1200" b="1" spc="-15" dirty="0">
                <a:solidFill>
                  <a:srgbClr val="009BD9"/>
                </a:solidFill>
                <a:latin typeface="Century Gothic"/>
                <a:cs typeface="Century Gothic"/>
              </a:rPr>
              <a:t>EMPRESAS </a:t>
            </a:r>
            <a:r>
              <a:rPr sz="1200" b="1" spc="-5" dirty="0">
                <a:solidFill>
                  <a:srgbClr val="009BD9"/>
                </a:solidFill>
                <a:latin typeface="Century Gothic"/>
                <a:cs typeface="Century Gothic"/>
              </a:rPr>
              <a:t>MÁS  </a:t>
            </a:r>
            <a:r>
              <a:rPr sz="1200" b="1" spc="-15" dirty="0">
                <a:solidFill>
                  <a:srgbClr val="042D57"/>
                </a:solidFill>
                <a:latin typeface="Century Gothic"/>
                <a:cs typeface="Century Gothic"/>
              </a:rPr>
              <a:t>PRODUCTIVAS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42925" y="1323975"/>
            <a:ext cx="4953000" cy="2133600"/>
            <a:chOff x="542925" y="1323975"/>
            <a:chExt cx="4953000" cy="2133600"/>
          </a:xfrm>
        </p:grpSpPr>
        <p:sp>
          <p:nvSpPr>
            <p:cNvPr id="18" name="object 18"/>
            <p:cNvSpPr/>
            <p:nvPr/>
          </p:nvSpPr>
          <p:spPr>
            <a:xfrm>
              <a:off x="3419475" y="1323975"/>
              <a:ext cx="2076450" cy="80962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2925" y="1562100"/>
              <a:ext cx="2314575" cy="1895475"/>
            </a:xfrm>
            <a:custGeom>
              <a:avLst/>
              <a:gdLst/>
              <a:ahLst/>
              <a:cxnLst/>
              <a:rect l="l" t="t" r="r" b="b"/>
              <a:pathLst>
                <a:path w="2314575" h="1895475">
                  <a:moveTo>
                    <a:pt x="2314575" y="0"/>
                  </a:moveTo>
                  <a:lnTo>
                    <a:pt x="0" y="0"/>
                  </a:lnTo>
                  <a:lnTo>
                    <a:pt x="0" y="1619631"/>
                  </a:lnTo>
                  <a:lnTo>
                    <a:pt x="1157351" y="1895475"/>
                  </a:lnTo>
                  <a:lnTo>
                    <a:pt x="2314575" y="1619631"/>
                  </a:lnTo>
                  <a:lnTo>
                    <a:pt x="23145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04202" y="2271077"/>
            <a:ext cx="2183765" cy="81216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60350" marR="250825" indent="10160" algn="ctr">
              <a:lnSpc>
                <a:spcPct val="105300"/>
              </a:lnSpc>
              <a:spcBef>
                <a:spcPts val="45"/>
              </a:spcBef>
            </a:pPr>
            <a:r>
              <a:rPr sz="1250" spc="15" dirty="0">
                <a:solidFill>
                  <a:srgbClr val="585858"/>
                </a:solidFill>
                <a:latin typeface="Century Gothic"/>
                <a:cs typeface="Century Gothic"/>
              </a:rPr>
              <a:t>Promueve </a:t>
            </a: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el  </a:t>
            </a:r>
            <a:r>
              <a:rPr sz="1250" dirty="0">
                <a:solidFill>
                  <a:srgbClr val="585858"/>
                </a:solidFill>
                <a:latin typeface="Century Gothic"/>
                <a:cs typeface="Century Gothic"/>
              </a:rPr>
              <a:t>emprendimiento </a:t>
            </a: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sz="1250" spc="2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50" spc="-10" dirty="0">
                <a:solidFill>
                  <a:srgbClr val="585858"/>
                </a:solidFill>
                <a:latin typeface="Century Gothic"/>
                <a:cs typeface="Century Gothic"/>
              </a:rPr>
              <a:t>la</a:t>
            </a:r>
            <a:endParaRPr sz="1250">
              <a:latin typeface="Century Gothic"/>
              <a:cs typeface="Century Gothic"/>
            </a:endParaRPr>
          </a:p>
          <a:p>
            <a:pPr marL="12065" marR="5080" algn="ctr">
              <a:lnSpc>
                <a:spcPct val="100000"/>
              </a:lnSpc>
              <a:spcBef>
                <a:spcPts val="80"/>
              </a:spcBef>
            </a:pP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innovación </a:t>
            </a:r>
            <a:r>
              <a:rPr sz="1250" spc="25" dirty="0">
                <a:solidFill>
                  <a:srgbClr val="585858"/>
                </a:solidFill>
                <a:latin typeface="Century Gothic"/>
                <a:cs typeface="Century Gothic"/>
              </a:rPr>
              <a:t>para </a:t>
            </a:r>
            <a:r>
              <a:rPr sz="1250" spc="15" dirty="0">
                <a:solidFill>
                  <a:srgbClr val="585858"/>
                </a:solidFill>
                <a:latin typeface="Century Gothic"/>
                <a:cs typeface="Century Gothic"/>
              </a:rPr>
              <a:t>aumentar  </a:t>
            </a:r>
            <a:r>
              <a:rPr sz="1250" spc="-5" dirty="0">
                <a:solidFill>
                  <a:srgbClr val="585858"/>
                </a:solidFill>
                <a:latin typeface="Century Gothic"/>
                <a:cs typeface="Century Gothic"/>
              </a:rPr>
              <a:t>la</a:t>
            </a:r>
            <a:r>
              <a:rPr sz="1250" spc="5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50" spc="25" dirty="0">
                <a:solidFill>
                  <a:srgbClr val="585858"/>
                </a:solidFill>
                <a:latin typeface="Century Gothic"/>
                <a:cs typeface="Century Gothic"/>
              </a:rPr>
              <a:t>competitividad.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4585" y="3505517"/>
            <a:ext cx="1146175" cy="3905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9525">
              <a:lnSpc>
                <a:spcPts val="1430"/>
              </a:lnSpc>
              <a:spcBef>
                <a:spcPts val="155"/>
              </a:spcBef>
            </a:pPr>
            <a:r>
              <a:rPr sz="1200" b="1" spc="-15" dirty="0">
                <a:solidFill>
                  <a:srgbClr val="009BD9"/>
                </a:solidFill>
                <a:latin typeface="Century Gothic"/>
                <a:cs typeface="Century Gothic"/>
              </a:rPr>
              <a:t>EMPRESAS </a:t>
            </a:r>
            <a:r>
              <a:rPr sz="1200" b="1" spc="-5" dirty="0">
                <a:solidFill>
                  <a:srgbClr val="009BD9"/>
                </a:solidFill>
                <a:latin typeface="Century Gothic"/>
                <a:cs typeface="Century Gothic"/>
              </a:rPr>
              <a:t>MÁS  </a:t>
            </a:r>
            <a:r>
              <a:rPr sz="1200" b="1" spc="-35" dirty="0">
                <a:solidFill>
                  <a:srgbClr val="042D57"/>
                </a:solidFill>
                <a:latin typeface="Century Gothic"/>
                <a:cs typeface="Century Gothic"/>
              </a:rPr>
              <a:t>I</a:t>
            </a:r>
            <a:r>
              <a:rPr sz="1200" b="1" spc="10" dirty="0">
                <a:solidFill>
                  <a:srgbClr val="042D57"/>
                </a:solidFill>
                <a:latin typeface="Century Gothic"/>
                <a:cs typeface="Century Gothic"/>
              </a:rPr>
              <a:t>NN</a:t>
            </a:r>
            <a:r>
              <a:rPr sz="1200" b="1" spc="-35" dirty="0">
                <a:solidFill>
                  <a:srgbClr val="042D57"/>
                </a:solidFill>
                <a:latin typeface="Century Gothic"/>
                <a:cs typeface="Century Gothic"/>
              </a:rPr>
              <a:t>O</a:t>
            </a:r>
            <a:r>
              <a:rPr sz="1200" b="1" spc="-15" dirty="0">
                <a:solidFill>
                  <a:srgbClr val="042D57"/>
                </a:solidFill>
                <a:latin typeface="Century Gothic"/>
                <a:cs typeface="Century Gothic"/>
              </a:rPr>
              <a:t>V</a:t>
            </a:r>
            <a:r>
              <a:rPr sz="1200" b="1" spc="10" dirty="0">
                <a:solidFill>
                  <a:srgbClr val="042D57"/>
                </a:solidFill>
                <a:latin typeface="Century Gothic"/>
                <a:cs typeface="Century Gothic"/>
              </a:rPr>
              <a:t>A</a:t>
            </a:r>
            <a:r>
              <a:rPr sz="1200" b="1" spc="-15" dirty="0">
                <a:solidFill>
                  <a:srgbClr val="042D57"/>
                </a:solidFill>
                <a:latin typeface="Century Gothic"/>
                <a:cs typeface="Century Gothic"/>
              </a:rPr>
              <a:t>D</a:t>
            </a:r>
            <a:r>
              <a:rPr sz="1200" b="1" spc="-35" dirty="0">
                <a:solidFill>
                  <a:srgbClr val="042D57"/>
                </a:solidFill>
                <a:latin typeface="Century Gothic"/>
                <a:cs typeface="Century Gothic"/>
              </a:rPr>
              <a:t>O</a:t>
            </a:r>
            <a:r>
              <a:rPr sz="1200" b="1" spc="-25" dirty="0">
                <a:solidFill>
                  <a:srgbClr val="042D57"/>
                </a:solidFill>
                <a:latin typeface="Century Gothic"/>
                <a:cs typeface="Century Gothic"/>
              </a:rPr>
              <a:t>R</a:t>
            </a:r>
            <a:r>
              <a:rPr sz="1200" b="1" spc="10" dirty="0">
                <a:solidFill>
                  <a:srgbClr val="042D57"/>
                </a:solidFill>
                <a:latin typeface="Century Gothic"/>
                <a:cs typeface="Century Gothic"/>
              </a:rPr>
              <a:t>A</a:t>
            </a:r>
            <a:r>
              <a:rPr sz="1200" b="1" dirty="0">
                <a:solidFill>
                  <a:srgbClr val="042D57"/>
                </a:solidFill>
                <a:latin typeface="Century Gothic"/>
                <a:cs typeface="Century Gothic"/>
              </a:rPr>
              <a:t>S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895350" y="1562100"/>
            <a:ext cx="7477125" cy="1895475"/>
            <a:chOff x="895350" y="1562100"/>
            <a:chExt cx="7477125" cy="1895475"/>
          </a:xfrm>
        </p:grpSpPr>
        <p:sp>
          <p:nvSpPr>
            <p:cNvPr id="23" name="object 23"/>
            <p:cNvSpPr/>
            <p:nvPr/>
          </p:nvSpPr>
          <p:spPr>
            <a:xfrm>
              <a:off x="895350" y="1676400"/>
              <a:ext cx="1600200" cy="5334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57900" y="1562100"/>
              <a:ext cx="2314575" cy="1895475"/>
            </a:xfrm>
            <a:custGeom>
              <a:avLst/>
              <a:gdLst/>
              <a:ahLst/>
              <a:cxnLst/>
              <a:rect l="l" t="t" r="r" b="b"/>
              <a:pathLst>
                <a:path w="2314575" h="1895475">
                  <a:moveTo>
                    <a:pt x="2314575" y="0"/>
                  </a:moveTo>
                  <a:lnTo>
                    <a:pt x="0" y="0"/>
                  </a:lnTo>
                  <a:lnTo>
                    <a:pt x="0" y="1619631"/>
                  </a:lnTo>
                  <a:lnTo>
                    <a:pt x="1157351" y="1895475"/>
                  </a:lnTo>
                  <a:lnTo>
                    <a:pt x="2314575" y="1619631"/>
                  </a:lnTo>
                  <a:lnTo>
                    <a:pt x="23145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188075" y="2341181"/>
            <a:ext cx="2085975" cy="81216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2540" algn="ctr">
              <a:lnSpc>
                <a:spcPct val="105300"/>
              </a:lnSpc>
              <a:spcBef>
                <a:spcPts val="45"/>
              </a:spcBef>
            </a:pPr>
            <a:r>
              <a:rPr sz="1250" spc="5" dirty="0">
                <a:solidFill>
                  <a:srgbClr val="585858"/>
                </a:solidFill>
                <a:latin typeface="Century Gothic"/>
                <a:cs typeface="Century Gothic"/>
              </a:rPr>
              <a:t>Ayuda </a:t>
            </a:r>
            <a:r>
              <a:rPr sz="1250" spc="15" dirty="0">
                <a:solidFill>
                  <a:srgbClr val="585858"/>
                </a:solidFill>
                <a:latin typeface="Century Gothic"/>
                <a:cs typeface="Century Gothic"/>
              </a:rPr>
              <a:t>a </a:t>
            </a:r>
            <a:r>
              <a:rPr sz="1250" spc="5" dirty="0">
                <a:solidFill>
                  <a:srgbClr val="585858"/>
                </a:solidFill>
                <a:latin typeface="Century Gothic"/>
                <a:cs typeface="Century Gothic"/>
              </a:rPr>
              <a:t>las </a:t>
            </a: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empresas </a:t>
            </a:r>
            <a:r>
              <a:rPr sz="1250" spc="15" dirty="0">
                <a:solidFill>
                  <a:srgbClr val="585858"/>
                </a:solidFill>
                <a:latin typeface="Century Gothic"/>
                <a:cs typeface="Century Gothic"/>
              </a:rPr>
              <a:t>a  </a:t>
            </a:r>
            <a:r>
              <a:rPr sz="1250" spc="20" dirty="0">
                <a:solidFill>
                  <a:srgbClr val="585858"/>
                </a:solidFill>
                <a:latin typeface="Century Gothic"/>
                <a:cs typeface="Century Gothic"/>
              </a:rPr>
              <a:t>exportar, </a:t>
            </a: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y </a:t>
            </a:r>
            <a:r>
              <a:rPr sz="1250" spc="40" dirty="0">
                <a:solidFill>
                  <a:srgbClr val="585858"/>
                </a:solidFill>
                <a:latin typeface="Century Gothic"/>
                <a:cs typeface="Century Gothic"/>
              </a:rPr>
              <a:t>atrae</a:t>
            </a:r>
            <a:r>
              <a:rPr sz="1250" spc="-13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inversión  extranjera y</a:t>
            </a:r>
            <a:r>
              <a:rPr sz="1250" spc="114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50" spc="15" dirty="0">
                <a:solidFill>
                  <a:srgbClr val="585858"/>
                </a:solidFill>
                <a:latin typeface="Century Gothic"/>
                <a:cs typeface="Century Gothic"/>
              </a:rPr>
              <a:t>viajeros</a:t>
            </a:r>
            <a:endParaRPr sz="1250">
              <a:latin typeface="Century Gothic"/>
              <a:cs typeface="Century Gothic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250" spc="10" dirty="0">
                <a:solidFill>
                  <a:srgbClr val="585858"/>
                </a:solidFill>
                <a:latin typeface="Century Gothic"/>
                <a:cs typeface="Century Gothic"/>
              </a:rPr>
              <a:t>internacionales.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30034" y="3505517"/>
            <a:ext cx="1191895" cy="3905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28575">
              <a:lnSpc>
                <a:spcPts val="1430"/>
              </a:lnSpc>
              <a:spcBef>
                <a:spcPts val="155"/>
              </a:spcBef>
            </a:pPr>
            <a:r>
              <a:rPr sz="1200" b="1" spc="-15" dirty="0">
                <a:solidFill>
                  <a:srgbClr val="009BD9"/>
                </a:solidFill>
                <a:latin typeface="Century Gothic"/>
                <a:cs typeface="Century Gothic"/>
              </a:rPr>
              <a:t>EMPRESAS </a:t>
            </a:r>
            <a:r>
              <a:rPr sz="1200" b="1" spc="-5" dirty="0">
                <a:solidFill>
                  <a:srgbClr val="009BD9"/>
                </a:solidFill>
                <a:latin typeface="Century Gothic"/>
                <a:cs typeface="Century Gothic"/>
              </a:rPr>
              <a:t>MÁS  </a:t>
            </a:r>
            <a:r>
              <a:rPr sz="1200" b="1" spc="-30" dirty="0">
                <a:solidFill>
                  <a:srgbClr val="042D57"/>
                </a:solidFill>
                <a:latin typeface="Century Gothic"/>
                <a:cs typeface="Century Gothic"/>
              </a:rPr>
              <a:t>E</a:t>
            </a:r>
            <a:r>
              <a:rPr sz="1200" b="1" spc="5" dirty="0">
                <a:solidFill>
                  <a:srgbClr val="042D57"/>
                </a:solidFill>
                <a:latin typeface="Century Gothic"/>
                <a:cs typeface="Century Gothic"/>
              </a:rPr>
              <a:t>X</a:t>
            </a:r>
            <a:r>
              <a:rPr sz="1200" b="1" spc="-5" dirty="0">
                <a:solidFill>
                  <a:srgbClr val="042D57"/>
                </a:solidFill>
                <a:latin typeface="Century Gothic"/>
                <a:cs typeface="Century Gothic"/>
              </a:rPr>
              <a:t>P</a:t>
            </a:r>
            <a:r>
              <a:rPr sz="1200" b="1" spc="-35" dirty="0">
                <a:solidFill>
                  <a:srgbClr val="042D57"/>
                </a:solidFill>
                <a:latin typeface="Century Gothic"/>
                <a:cs typeface="Century Gothic"/>
              </a:rPr>
              <a:t>O</a:t>
            </a:r>
            <a:r>
              <a:rPr sz="1200" b="1" spc="-25" dirty="0">
                <a:solidFill>
                  <a:srgbClr val="042D57"/>
                </a:solidFill>
                <a:latin typeface="Century Gothic"/>
                <a:cs typeface="Century Gothic"/>
              </a:rPr>
              <a:t>R</a:t>
            </a:r>
            <a:r>
              <a:rPr sz="1200" b="1" spc="15" dirty="0">
                <a:solidFill>
                  <a:srgbClr val="042D57"/>
                </a:solidFill>
                <a:latin typeface="Century Gothic"/>
                <a:cs typeface="Century Gothic"/>
              </a:rPr>
              <a:t>T</a:t>
            </a:r>
            <a:r>
              <a:rPr sz="1200" b="1" spc="10" dirty="0">
                <a:solidFill>
                  <a:srgbClr val="042D57"/>
                </a:solidFill>
                <a:latin typeface="Century Gothic"/>
                <a:cs typeface="Century Gothic"/>
              </a:rPr>
              <a:t>A</a:t>
            </a:r>
            <a:r>
              <a:rPr sz="1200" b="1" spc="-20" dirty="0">
                <a:solidFill>
                  <a:srgbClr val="042D57"/>
                </a:solidFill>
                <a:latin typeface="Century Gothic"/>
                <a:cs typeface="Century Gothic"/>
              </a:rPr>
              <a:t>D</a:t>
            </a:r>
            <a:r>
              <a:rPr sz="1200" b="1" spc="-35" dirty="0">
                <a:solidFill>
                  <a:srgbClr val="042D57"/>
                </a:solidFill>
                <a:latin typeface="Century Gothic"/>
                <a:cs typeface="Century Gothic"/>
              </a:rPr>
              <a:t>O</a:t>
            </a:r>
            <a:r>
              <a:rPr sz="1200" b="1" spc="-25" dirty="0">
                <a:solidFill>
                  <a:srgbClr val="042D57"/>
                </a:solidFill>
                <a:latin typeface="Century Gothic"/>
                <a:cs typeface="Century Gothic"/>
              </a:rPr>
              <a:t>R</a:t>
            </a:r>
            <a:r>
              <a:rPr sz="1200" b="1" spc="10" dirty="0">
                <a:solidFill>
                  <a:srgbClr val="042D57"/>
                </a:solidFill>
                <a:latin typeface="Century Gothic"/>
                <a:cs typeface="Century Gothic"/>
              </a:rPr>
              <a:t>A</a:t>
            </a:r>
            <a:r>
              <a:rPr sz="1200" b="1" dirty="0">
                <a:solidFill>
                  <a:srgbClr val="042D57"/>
                </a:solidFill>
                <a:latin typeface="Century Gothic"/>
                <a:cs typeface="Century Gothic"/>
              </a:rPr>
              <a:t>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15125" y="1619250"/>
            <a:ext cx="1123950" cy="6381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390525" y="3905250"/>
            <a:ext cx="8353425" cy="638175"/>
            <a:chOff x="390525" y="3905250"/>
            <a:chExt cx="8353425" cy="638175"/>
          </a:xfrm>
        </p:grpSpPr>
        <p:sp>
          <p:nvSpPr>
            <p:cNvPr id="29" name="object 29"/>
            <p:cNvSpPr/>
            <p:nvPr/>
          </p:nvSpPr>
          <p:spPr>
            <a:xfrm>
              <a:off x="400050" y="3914775"/>
              <a:ext cx="8334375" cy="209550"/>
            </a:xfrm>
            <a:custGeom>
              <a:avLst/>
              <a:gdLst/>
              <a:ahLst/>
              <a:cxnLst/>
              <a:rect l="l" t="t" r="r" b="b"/>
              <a:pathLst>
                <a:path w="8334375" h="209550">
                  <a:moveTo>
                    <a:pt x="8334375" y="0"/>
                  </a:moveTo>
                  <a:lnTo>
                    <a:pt x="8328064" y="40781"/>
                  </a:lnTo>
                  <a:lnTo>
                    <a:pt x="8310848" y="74085"/>
                  </a:lnTo>
                  <a:lnTo>
                    <a:pt x="8285297" y="96540"/>
                  </a:lnTo>
                  <a:lnTo>
                    <a:pt x="8253983" y="104775"/>
                  </a:lnTo>
                  <a:lnTo>
                    <a:pt x="4139946" y="104775"/>
                  </a:lnTo>
                  <a:lnTo>
                    <a:pt x="4108632" y="113009"/>
                  </a:lnTo>
                  <a:lnTo>
                    <a:pt x="4083081" y="135464"/>
                  </a:lnTo>
                  <a:lnTo>
                    <a:pt x="4065865" y="168768"/>
                  </a:lnTo>
                  <a:lnTo>
                    <a:pt x="4059554" y="209550"/>
                  </a:lnTo>
                  <a:lnTo>
                    <a:pt x="4053246" y="168768"/>
                  </a:lnTo>
                  <a:lnTo>
                    <a:pt x="4036044" y="135464"/>
                  </a:lnTo>
                  <a:lnTo>
                    <a:pt x="4010531" y="113009"/>
                  </a:lnTo>
                  <a:lnTo>
                    <a:pt x="3979291" y="104775"/>
                  </a:lnTo>
                  <a:lnTo>
                    <a:pt x="80340" y="104775"/>
                  </a:lnTo>
                  <a:lnTo>
                    <a:pt x="49066" y="96540"/>
                  </a:lnTo>
                  <a:lnTo>
                    <a:pt x="23529" y="74085"/>
                  </a:lnTo>
                  <a:lnTo>
                    <a:pt x="6313" y="407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09625" y="4124325"/>
              <a:ext cx="1076325" cy="39052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33800" y="4219575"/>
              <a:ext cx="723900" cy="32385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655565" y="4180522"/>
            <a:ext cx="3799204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20" dirty="0">
                <a:solidFill>
                  <a:srgbClr val="585858"/>
                </a:solidFill>
                <a:latin typeface="Century Gothic"/>
                <a:cs typeface="Century Gothic"/>
              </a:rPr>
              <a:t>Ofrecen </a:t>
            </a:r>
            <a:r>
              <a:rPr sz="1200" b="1" spc="-10" dirty="0">
                <a:solidFill>
                  <a:srgbClr val="585858"/>
                </a:solidFill>
                <a:latin typeface="Century Gothic"/>
                <a:cs typeface="Century Gothic"/>
              </a:rPr>
              <a:t>instrumentos </a:t>
            </a:r>
            <a:r>
              <a:rPr sz="1200" b="1" spc="-5" dirty="0">
                <a:solidFill>
                  <a:srgbClr val="585858"/>
                </a:solidFill>
                <a:latin typeface="Century Gothic"/>
                <a:cs typeface="Century Gothic"/>
              </a:rPr>
              <a:t>financieros</a:t>
            </a:r>
            <a:r>
              <a:rPr sz="1200" b="1" spc="-16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b="1" spc="10" dirty="0">
                <a:solidFill>
                  <a:srgbClr val="585858"/>
                </a:solidFill>
                <a:latin typeface="Century Gothic"/>
                <a:cs typeface="Century Gothic"/>
              </a:rPr>
              <a:t>para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435"/>
              </a:lnSpc>
            </a:pPr>
            <a:r>
              <a:rPr sz="1200" b="1" spc="-10" dirty="0">
                <a:solidFill>
                  <a:srgbClr val="585858"/>
                </a:solidFill>
                <a:latin typeface="Century Gothic"/>
                <a:cs typeface="Century Gothic"/>
              </a:rPr>
              <a:t>el </a:t>
            </a:r>
            <a:r>
              <a:rPr sz="1200" b="1" spc="-5" dirty="0">
                <a:solidFill>
                  <a:srgbClr val="585858"/>
                </a:solidFill>
                <a:latin typeface="Century Gothic"/>
                <a:cs typeface="Century Gothic"/>
              </a:rPr>
              <a:t>crecimiento </a:t>
            </a:r>
            <a:r>
              <a:rPr sz="1200" b="1" dirty="0">
                <a:solidFill>
                  <a:srgbClr val="585858"/>
                </a:solidFill>
                <a:latin typeface="Century Gothic"/>
                <a:cs typeface="Century Gothic"/>
              </a:rPr>
              <a:t>empresarial del </a:t>
            </a:r>
            <a:r>
              <a:rPr sz="1200" b="1" spc="5" dirty="0">
                <a:solidFill>
                  <a:srgbClr val="585858"/>
                </a:solidFill>
                <a:latin typeface="Century Gothic"/>
                <a:cs typeface="Century Gothic"/>
              </a:rPr>
              <a:t>aparato</a:t>
            </a:r>
            <a:r>
              <a:rPr sz="1200" b="1" spc="-229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b="1" spc="-5" dirty="0">
                <a:solidFill>
                  <a:srgbClr val="585858"/>
                </a:solidFill>
                <a:latin typeface="Century Gothic"/>
                <a:cs typeface="Century Gothic"/>
              </a:rPr>
              <a:t>productivo.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57400" y="4248150"/>
            <a:ext cx="1457325" cy="2667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857375"/>
            </a:xfrm>
            <a:custGeom>
              <a:avLst/>
              <a:gdLst/>
              <a:ahLst/>
              <a:cxnLst/>
              <a:rect l="l" t="t" r="r" b="b"/>
              <a:pathLst>
                <a:path w="9144000" h="1857375">
                  <a:moveTo>
                    <a:pt x="9144000" y="0"/>
                  </a:moveTo>
                  <a:lnTo>
                    <a:pt x="0" y="0"/>
                  </a:lnTo>
                  <a:lnTo>
                    <a:pt x="0" y="1857375"/>
                  </a:lnTo>
                  <a:lnTo>
                    <a:pt x="9144000" y="185737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42D57">
                <a:alpha val="4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600574"/>
              <a:ext cx="9144000" cy="542925"/>
            </a:xfrm>
            <a:custGeom>
              <a:avLst/>
              <a:gdLst/>
              <a:ahLst/>
              <a:cxnLst/>
              <a:rect l="l" t="t" r="r" b="b"/>
              <a:pathLst>
                <a:path w="9144000" h="542925">
                  <a:moveTo>
                    <a:pt x="9144000" y="0"/>
                  </a:moveTo>
                  <a:lnTo>
                    <a:pt x="0" y="0"/>
                  </a:lnTo>
                  <a:lnTo>
                    <a:pt x="0" y="542925"/>
                  </a:lnTo>
                  <a:lnTo>
                    <a:pt x="9144000" y="5429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71725" y="4667249"/>
              <a:ext cx="1828800" cy="361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43400" y="4638674"/>
              <a:ext cx="1200150" cy="466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404870" y="1155382"/>
            <a:ext cx="232981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5" dirty="0"/>
              <a:t>Proyecto</a:t>
            </a:r>
            <a:endParaRPr sz="4200"/>
          </a:p>
        </p:txBody>
      </p:sp>
      <p:sp>
        <p:nvSpPr>
          <p:cNvPr id="10" name="object 10"/>
          <p:cNvSpPr txBox="1"/>
          <p:nvPr/>
        </p:nvSpPr>
        <p:spPr>
          <a:xfrm>
            <a:off x="1097280" y="1794446"/>
            <a:ext cx="695579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Encadenamientos</a:t>
            </a:r>
            <a:r>
              <a:rPr sz="4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Naranja</a:t>
            </a:r>
            <a:endParaRPr sz="4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800100"/>
            <a:ext cx="3524250" cy="3790950"/>
          </a:xfrm>
          <a:custGeom>
            <a:avLst/>
            <a:gdLst/>
            <a:ahLst/>
            <a:cxnLst/>
            <a:rect l="l" t="t" r="r" b="b"/>
            <a:pathLst>
              <a:path w="3524250" h="3790950">
                <a:moveTo>
                  <a:pt x="3524250" y="0"/>
                </a:moveTo>
                <a:lnTo>
                  <a:pt x="0" y="0"/>
                </a:lnTo>
                <a:lnTo>
                  <a:pt x="0" y="3790950"/>
                </a:lnTo>
                <a:lnTo>
                  <a:pt x="3524250" y="3790950"/>
                </a:lnTo>
                <a:lnTo>
                  <a:pt x="3524250" y="0"/>
                </a:lnTo>
                <a:close/>
              </a:path>
            </a:pathLst>
          </a:custGeom>
          <a:solidFill>
            <a:srgbClr val="EF7E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827087"/>
            <a:ext cx="2159000" cy="51435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30"/>
              </a:spcBef>
            </a:pPr>
            <a:r>
              <a:rPr sz="1550" spc="5" dirty="0">
                <a:solidFill>
                  <a:srgbClr val="FFFFFF"/>
                </a:solidFill>
                <a:latin typeface="Calibri"/>
                <a:cs typeface="Calibri"/>
              </a:rPr>
              <a:t>¿QUÉ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ES EL PROYECTO </a:t>
            </a:r>
            <a:r>
              <a:rPr sz="1550" spc="15" dirty="0">
                <a:solidFill>
                  <a:srgbClr val="FFFFFF"/>
                </a:solidFill>
                <a:latin typeface="Calibri"/>
                <a:cs typeface="Calibri"/>
              </a:rPr>
              <a:t>DE  </a:t>
            </a:r>
            <a:r>
              <a:rPr sz="1550" spc="10" dirty="0">
                <a:solidFill>
                  <a:srgbClr val="FFFFFF"/>
                </a:solidFill>
                <a:latin typeface="Calibri"/>
                <a:cs typeface="Calibri"/>
              </a:rPr>
              <a:t>ENCADENAMIENTO?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570989"/>
            <a:ext cx="3324860" cy="29483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3200"/>
              </a:lnSpc>
              <a:spcBef>
                <a:spcPts val="70"/>
              </a:spcBef>
            </a:pP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Proyecto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Colombia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Productiva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y 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Ministerio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Comercio,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Industria 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Turismo,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busca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los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sectores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tradicionales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economía generen 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encadenamientos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sectores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Economía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Naranja,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para 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juntas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creen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nuevas 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oportunidades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negocios y 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generen bienes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servicios 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sofisticados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alto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valor 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agregado.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4300" y="800100"/>
            <a:ext cx="4724400" cy="1571625"/>
          </a:xfrm>
          <a:prstGeom prst="rect">
            <a:avLst/>
          </a:prstGeom>
          <a:solidFill>
            <a:srgbClr val="095CAF"/>
          </a:solidFill>
        </p:spPr>
        <p:txBody>
          <a:bodyPr vert="horz" wrap="square" lIns="0" tIns="52704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414"/>
              </a:spcBef>
            </a:pP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¿A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QUIÉN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ESTÁ</a:t>
            </a:r>
            <a:r>
              <a:rPr sz="155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DIRIGIDO?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Arial"/>
              <a:cs typeface="Arial"/>
            </a:endParaRPr>
          </a:p>
          <a:p>
            <a:pPr marL="96520" marR="172085">
              <a:lnSpc>
                <a:spcPct val="103699"/>
              </a:lnSpc>
            </a:pP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productivas,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economía 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naranja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actores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relevantes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sector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privado 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interesados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consolidar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negocios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que 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garanticen soluciones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efectivas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550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medida.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24300" y="2723109"/>
            <a:ext cx="4724400" cy="1819275"/>
          </a:xfrm>
          <a:custGeom>
            <a:avLst/>
            <a:gdLst/>
            <a:ahLst/>
            <a:cxnLst/>
            <a:rect l="l" t="t" r="r" b="b"/>
            <a:pathLst>
              <a:path w="4724400" h="1819275">
                <a:moveTo>
                  <a:pt x="4724400" y="0"/>
                </a:moveTo>
                <a:lnTo>
                  <a:pt x="0" y="0"/>
                </a:lnTo>
                <a:lnTo>
                  <a:pt x="0" y="1819275"/>
                </a:lnTo>
                <a:lnTo>
                  <a:pt x="4724400" y="1819275"/>
                </a:lnTo>
                <a:lnTo>
                  <a:pt x="4724400" y="0"/>
                </a:lnTo>
                <a:close/>
              </a:path>
            </a:pathLst>
          </a:custGeom>
          <a:solidFill>
            <a:srgbClr val="095C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08754" y="2809303"/>
            <a:ext cx="330454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¿QUÉ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1550" spc="-3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15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ENCADANAMIENTO?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8754" y="3295967"/>
            <a:ext cx="4483100" cy="12395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3000"/>
              </a:lnSpc>
              <a:spcBef>
                <a:spcPts val="70"/>
              </a:spcBef>
            </a:pP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relación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largo </a:t>
            </a:r>
            <a:r>
              <a:rPr sz="1550" spc="-30" dirty="0">
                <a:solidFill>
                  <a:srgbClr val="FFFFFF"/>
                </a:solidFill>
                <a:latin typeface="Arial"/>
                <a:cs typeface="Arial"/>
              </a:rPr>
              <a:t>plazo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establecida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entre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las 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sectores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tradicionales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empresas 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economía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naranja </a:t>
            </a:r>
            <a:r>
              <a:rPr sz="1550" spc="3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objetivo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obtener 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beneficios </a:t>
            </a:r>
            <a:r>
              <a:rPr sz="1550" spc="2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conjunto,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identificando 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oportunidades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5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mercado.</a:t>
            </a:r>
            <a:endParaRPr sz="15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¿</a:t>
            </a:r>
            <a:r>
              <a:rPr spc="-45" dirty="0"/>
              <a:t> </a:t>
            </a:r>
            <a:r>
              <a:rPr spc="25" dirty="0"/>
              <a:t>CUÁLES</a:t>
            </a:r>
            <a:r>
              <a:rPr spc="-110" dirty="0"/>
              <a:t> </a:t>
            </a:r>
            <a:r>
              <a:rPr spc="25" dirty="0"/>
              <a:t>SON</a:t>
            </a:r>
            <a:r>
              <a:rPr spc="-110" dirty="0"/>
              <a:t> </a:t>
            </a:r>
            <a:r>
              <a:rPr spc="25" dirty="0"/>
              <a:t>LOS</a:t>
            </a:r>
            <a:r>
              <a:rPr spc="-110" dirty="0"/>
              <a:t> </a:t>
            </a:r>
            <a:r>
              <a:rPr spc="15" dirty="0"/>
              <a:t>SECTORES</a:t>
            </a:r>
            <a:r>
              <a:rPr spc="-114" dirty="0"/>
              <a:t> </a:t>
            </a:r>
            <a:r>
              <a:rPr spc="15" dirty="0"/>
              <a:t>TRADICIONALES</a:t>
            </a:r>
            <a:r>
              <a:rPr spc="-190" dirty="0"/>
              <a:t> </a:t>
            </a:r>
            <a:r>
              <a:rPr spc="15" dirty="0"/>
              <a:t>PRIORIZADOS</a:t>
            </a:r>
            <a:r>
              <a:rPr spc="-190" dirty="0"/>
              <a:t> </a:t>
            </a:r>
            <a:r>
              <a:rPr spc="15"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971550"/>
            <a:ext cx="9143999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90214" y="4204017"/>
            <a:ext cx="342392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www.colombiaproductiva.com/ptp-sectores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537" y="1064895"/>
            <a:ext cx="3234690" cy="2501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90"/>
              </a:spcBef>
            </a:pPr>
            <a:r>
              <a:rPr sz="5400" spc="-20" dirty="0">
                <a:solidFill>
                  <a:srgbClr val="FF6B0A"/>
                </a:solidFill>
                <a:latin typeface="Calibri"/>
                <a:cs typeface="Calibri"/>
              </a:rPr>
              <a:t>¿QUÉ </a:t>
            </a:r>
            <a:r>
              <a:rPr sz="5400" dirty="0">
                <a:solidFill>
                  <a:srgbClr val="FF6B0A"/>
                </a:solidFill>
                <a:latin typeface="Calibri"/>
                <a:cs typeface="Calibri"/>
              </a:rPr>
              <a:t>ES </a:t>
            </a:r>
            <a:r>
              <a:rPr sz="5400" spc="-10" dirty="0">
                <a:solidFill>
                  <a:srgbClr val="FF6B0A"/>
                </a:solidFill>
                <a:latin typeface="Calibri"/>
                <a:cs typeface="Calibri"/>
              </a:rPr>
              <a:t>LA  </a:t>
            </a:r>
            <a:r>
              <a:rPr sz="5400" spc="-5" dirty="0">
                <a:solidFill>
                  <a:srgbClr val="FF6B0A"/>
                </a:solidFill>
                <a:latin typeface="Calibri"/>
                <a:cs typeface="Calibri"/>
              </a:rPr>
              <a:t>E</a:t>
            </a:r>
            <a:r>
              <a:rPr sz="5400" spc="-40" dirty="0">
                <a:solidFill>
                  <a:srgbClr val="FF6B0A"/>
                </a:solidFill>
                <a:latin typeface="Calibri"/>
                <a:cs typeface="Calibri"/>
              </a:rPr>
              <a:t>C</a:t>
            </a:r>
            <a:r>
              <a:rPr sz="5400" spc="20" dirty="0">
                <a:solidFill>
                  <a:srgbClr val="FF6B0A"/>
                </a:solidFill>
                <a:latin typeface="Calibri"/>
                <a:cs typeface="Calibri"/>
              </a:rPr>
              <a:t>O</a:t>
            </a:r>
            <a:r>
              <a:rPr sz="5400" spc="-40" dirty="0">
                <a:solidFill>
                  <a:srgbClr val="FF6B0A"/>
                </a:solidFill>
                <a:latin typeface="Calibri"/>
                <a:cs typeface="Calibri"/>
              </a:rPr>
              <a:t>N</a:t>
            </a:r>
            <a:r>
              <a:rPr sz="5400" spc="20" dirty="0">
                <a:solidFill>
                  <a:srgbClr val="FF6B0A"/>
                </a:solidFill>
                <a:latin typeface="Calibri"/>
                <a:cs typeface="Calibri"/>
              </a:rPr>
              <a:t>O</a:t>
            </a:r>
            <a:r>
              <a:rPr sz="5400" spc="25" dirty="0">
                <a:solidFill>
                  <a:srgbClr val="FF6B0A"/>
                </a:solidFill>
                <a:latin typeface="Calibri"/>
                <a:cs typeface="Calibri"/>
              </a:rPr>
              <a:t>M</a:t>
            </a:r>
            <a:r>
              <a:rPr sz="5400" dirty="0">
                <a:solidFill>
                  <a:srgbClr val="FF6B0A"/>
                </a:solidFill>
                <a:latin typeface="Calibri"/>
                <a:cs typeface="Calibri"/>
              </a:rPr>
              <a:t>ÍA  </a:t>
            </a:r>
            <a:r>
              <a:rPr sz="5400" spc="-5" dirty="0">
                <a:solidFill>
                  <a:srgbClr val="FF6B0A"/>
                </a:solidFill>
                <a:latin typeface="Calibri"/>
                <a:cs typeface="Calibri"/>
              </a:rPr>
              <a:t>NARANJA?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1511" y="4087495"/>
            <a:ext cx="161417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latin typeface="Calibri"/>
                <a:cs typeface="Calibri"/>
              </a:rPr>
              <a:t>Brainstorm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257300"/>
            <a:ext cx="3390900" cy="3190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757555"/>
            <a:ext cx="2882265" cy="14935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4800" b="0" spc="-10" dirty="0">
                <a:solidFill>
                  <a:srgbClr val="FF6B0A"/>
                </a:solidFill>
                <a:latin typeface="Calibri"/>
                <a:cs typeface="Calibri"/>
              </a:rPr>
              <a:t>De</a:t>
            </a:r>
            <a:r>
              <a:rPr sz="4800" b="0" spc="-30" dirty="0">
                <a:solidFill>
                  <a:srgbClr val="FF6B0A"/>
                </a:solidFill>
                <a:latin typeface="Calibri"/>
                <a:cs typeface="Calibri"/>
              </a:rPr>
              <a:t> </a:t>
            </a:r>
            <a:r>
              <a:rPr sz="4800" b="0" spc="5" dirty="0">
                <a:solidFill>
                  <a:srgbClr val="FF6B0A"/>
                </a:solidFill>
                <a:latin typeface="Calibri"/>
                <a:cs typeface="Calibri"/>
              </a:rPr>
              <a:t>acuerdo  </a:t>
            </a:r>
            <a:r>
              <a:rPr sz="4800" b="0" dirty="0">
                <a:solidFill>
                  <a:srgbClr val="FF6B0A"/>
                </a:solidFill>
                <a:latin typeface="Calibri"/>
                <a:cs typeface="Calibri"/>
              </a:rPr>
              <a:t>con el</a:t>
            </a:r>
            <a:r>
              <a:rPr sz="4800" b="0" spc="-75" dirty="0">
                <a:solidFill>
                  <a:srgbClr val="FF6B0A"/>
                </a:solidFill>
                <a:latin typeface="Calibri"/>
                <a:cs typeface="Calibri"/>
              </a:rPr>
              <a:t> </a:t>
            </a:r>
            <a:r>
              <a:rPr sz="4800" b="0" spc="-5" dirty="0">
                <a:solidFill>
                  <a:srgbClr val="FF6B0A"/>
                </a:solidFill>
                <a:latin typeface="Calibri"/>
                <a:cs typeface="Calibri"/>
              </a:rPr>
              <a:t>BID: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452687"/>
            <a:ext cx="3728085" cy="2218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</a:pPr>
            <a:r>
              <a:rPr sz="1800" b="1" spc="5" dirty="0">
                <a:latin typeface="Century Gothic"/>
                <a:cs typeface="Century Gothic"/>
              </a:rPr>
              <a:t>la </a:t>
            </a:r>
            <a:r>
              <a:rPr sz="180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Economía </a:t>
            </a:r>
            <a:r>
              <a:rPr sz="1800" b="1" spc="-5" dirty="0">
                <a:solidFill>
                  <a:srgbClr val="FF6B0A"/>
                </a:solidFill>
                <a:latin typeface="Century Gothic"/>
                <a:cs typeface="Century Gothic"/>
              </a:rPr>
              <a:t>Naranja </a:t>
            </a:r>
            <a:r>
              <a:rPr sz="1800" b="1" spc="-15" dirty="0">
                <a:latin typeface="Century Gothic"/>
                <a:cs typeface="Century Gothic"/>
              </a:rPr>
              <a:t>es </a:t>
            </a:r>
            <a:r>
              <a:rPr sz="1800" b="1" dirty="0">
                <a:latin typeface="Century Gothic"/>
                <a:cs typeface="Century Gothic"/>
              </a:rPr>
              <a:t>“el  </a:t>
            </a:r>
            <a:r>
              <a:rPr sz="1800" b="1" spc="-25" dirty="0">
                <a:latin typeface="Century Gothic"/>
                <a:cs typeface="Century Gothic"/>
              </a:rPr>
              <a:t>conjunto </a:t>
            </a:r>
            <a:r>
              <a:rPr sz="1800" b="1" dirty="0">
                <a:latin typeface="Century Gothic"/>
                <a:cs typeface="Century Gothic"/>
              </a:rPr>
              <a:t>de </a:t>
            </a:r>
            <a:r>
              <a:rPr sz="1800" b="1" spc="-5" dirty="0">
                <a:latin typeface="Century Gothic"/>
                <a:cs typeface="Century Gothic"/>
              </a:rPr>
              <a:t>actividades </a:t>
            </a:r>
            <a:r>
              <a:rPr sz="1800" b="1" spc="-15" dirty="0">
                <a:latin typeface="Century Gothic"/>
                <a:cs typeface="Century Gothic"/>
              </a:rPr>
              <a:t>que, </a:t>
            </a:r>
            <a:r>
              <a:rPr sz="1800" b="1" dirty="0">
                <a:latin typeface="Century Gothic"/>
                <a:cs typeface="Century Gothic"/>
              </a:rPr>
              <a:t>de  </a:t>
            </a:r>
            <a:r>
              <a:rPr sz="1800" b="1" spc="-5" dirty="0">
                <a:latin typeface="Century Gothic"/>
                <a:cs typeface="Century Gothic"/>
              </a:rPr>
              <a:t>manera </a:t>
            </a:r>
            <a:r>
              <a:rPr sz="1800" b="1" spc="-15" dirty="0">
                <a:latin typeface="Century Gothic"/>
                <a:cs typeface="Century Gothic"/>
              </a:rPr>
              <a:t>encadenada, </a:t>
            </a:r>
            <a:r>
              <a:rPr sz="1800" b="1" spc="-5" dirty="0">
                <a:latin typeface="Century Gothic"/>
                <a:cs typeface="Century Gothic"/>
              </a:rPr>
              <a:t>permiten  </a:t>
            </a:r>
            <a:r>
              <a:rPr sz="1800" b="1" spc="-10" dirty="0">
                <a:latin typeface="Century Gothic"/>
                <a:cs typeface="Century Gothic"/>
              </a:rPr>
              <a:t>que </a:t>
            </a:r>
            <a:r>
              <a:rPr sz="1800" b="1" spc="5" dirty="0">
                <a:latin typeface="Century Gothic"/>
                <a:cs typeface="Century Gothic"/>
              </a:rPr>
              <a:t>las </a:t>
            </a:r>
            <a:r>
              <a:rPr sz="1800" b="1" dirty="0">
                <a:solidFill>
                  <a:srgbClr val="FF6B0A"/>
                </a:solidFill>
                <a:latin typeface="Century Gothic"/>
                <a:cs typeface="Century Gothic"/>
              </a:rPr>
              <a:t>ideas </a:t>
            </a:r>
            <a:r>
              <a:rPr sz="1800" b="1" spc="15" dirty="0">
                <a:solidFill>
                  <a:srgbClr val="FF6B0A"/>
                </a:solidFill>
                <a:latin typeface="Century Gothic"/>
                <a:cs typeface="Century Gothic"/>
              </a:rPr>
              <a:t>se </a:t>
            </a:r>
            <a:r>
              <a:rPr sz="1800" b="1" dirty="0">
                <a:solidFill>
                  <a:srgbClr val="FF6B0A"/>
                </a:solidFill>
                <a:latin typeface="Century Gothic"/>
                <a:cs typeface="Century Gothic"/>
              </a:rPr>
              <a:t>transformen </a:t>
            </a:r>
            <a:r>
              <a:rPr sz="180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en  bienes </a:t>
            </a:r>
            <a:r>
              <a:rPr sz="1800" b="1" dirty="0">
                <a:solidFill>
                  <a:srgbClr val="FF6B0A"/>
                </a:solidFill>
                <a:latin typeface="Century Gothic"/>
                <a:cs typeface="Century Gothic"/>
              </a:rPr>
              <a:t>y </a:t>
            </a:r>
            <a:r>
              <a:rPr sz="1800" b="1" spc="-10" dirty="0">
                <a:solidFill>
                  <a:srgbClr val="FF6B0A"/>
                </a:solidFill>
                <a:latin typeface="Century Gothic"/>
                <a:cs typeface="Century Gothic"/>
              </a:rPr>
              <a:t>servicios culturales </a:t>
            </a:r>
            <a:r>
              <a:rPr sz="1800" b="1" spc="-20" dirty="0">
                <a:latin typeface="Century Gothic"/>
                <a:cs typeface="Century Gothic"/>
              </a:rPr>
              <a:t>cuyo  </a:t>
            </a:r>
            <a:r>
              <a:rPr sz="1800" b="1" spc="-10" dirty="0">
                <a:latin typeface="Century Gothic"/>
                <a:cs typeface="Century Gothic"/>
              </a:rPr>
              <a:t>valor </a:t>
            </a:r>
            <a:r>
              <a:rPr sz="1800" b="1" spc="-5" dirty="0">
                <a:latin typeface="Century Gothic"/>
                <a:cs typeface="Century Gothic"/>
              </a:rPr>
              <a:t>está determinado </a:t>
            </a:r>
            <a:r>
              <a:rPr sz="1800" b="1" spc="-10" dirty="0">
                <a:latin typeface="Century Gothic"/>
                <a:cs typeface="Century Gothic"/>
              </a:rPr>
              <a:t>por </a:t>
            </a:r>
            <a:r>
              <a:rPr sz="1800" b="1" spc="15" dirty="0">
                <a:latin typeface="Century Gothic"/>
                <a:cs typeface="Century Gothic"/>
              </a:rPr>
              <a:t>su  </a:t>
            </a:r>
            <a:r>
              <a:rPr sz="1800" b="1" spc="-20" dirty="0">
                <a:latin typeface="Century Gothic"/>
                <a:cs typeface="Century Gothic"/>
              </a:rPr>
              <a:t>contenido </a:t>
            </a:r>
            <a:r>
              <a:rPr sz="1800" b="1" dirty="0">
                <a:latin typeface="Century Gothic"/>
                <a:cs typeface="Century Gothic"/>
              </a:rPr>
              <a:t>de </a:t>
            </a:r>
            <a:r>
              <a:rPr sz="1800" b="1" dirty="0">
                <a:solidFill>
                  <a:srgbClr val="FF6B0A"/>
                </a:solidFill>
                <a:latin typeface="Century Gothic"/>
                <a:cs typeface="Century Gothic"/>
              </a:rPr>
              <a:t>propiedad  </a:t>
            </a:r>
            <a:r>
              <a:rPr sz="1800" b="1" spc="-15" dirty="0">
                <a:solidFill>
                  <a:srgbClr val="FF6B0A"/>
                </a:solidFill>
                <a:latin typeface="Century Gothic"/>
                <a:cs typeface="Century Gothic"/>
              </a:rPr>
              <a:t>intelectual.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19675" y="762000"/>
            <a:ext cx="3686175" cy="37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325" y="962025"/>
            <a:ext cx="2505075" cy="2305050"/>
          </a:xfrm>
          <a:prstGeom prst="rect">
            <a:avLst/>
          </a:prstGeom>
          <a:solidFill>
            <a:srgbClr val="FF6B0A"/>
          </a:solidFill>
        </p:spPr>
        <p:txBody>
          <a:bodyPr vert="horz" wrap="square" lIns="0" tIns="45720" rIns="0" bIns="0" rtlCol="0">
            <a:spAutoFit/>
          </a:bodyPr>
          <a:lstStyle/>
          <a:p>
            <a:pPr marL="90805" marR="248920">
              <a:lnSpc>
                <a:spcPct val="99900"/>
              </a:lnSpc>
              <a:spcBef>
                <a:spcPts val="360"/>
              </a:spcBef>
            </a:pPr>
            <a:r>
              <a:rPr sz="1800" b="1" spc="-20" dirty="0">
                <a:latin typeface="Century Gothic"/>
                <a:cs typeface="Century Gothic"/>
              </a:rPr>
              <a:t>Por </a:t>
            </a:r>
            <a:r>
              <a:rPr sz="1800" b="1" spc="5" dirty="0">
                <a:latin typeface="Century Gothic"/>
                <a:cs typeface="Century Gothic"/>
              </a:rPr>
              <a:t>primera </a:t>
            </a:r>
            <a:r>
              <a:rPr sz="1800" b="1" spc="-20" dirty="0">
                <a:latin typeface="Century Gothic"/>
                <a:cs typeface="Century Gothic"/>
              </a:rPr>
              <a:t>vez </a:t>
            </a:r>
            <a:r>
              <a:rPr sz="1800" b="1" spc="-15" dirty="0">
                <a:latin typeface="Century Gothic"/>
                <a:cs typeface="Century Gothic"/>
              </a:rPr>
              <a:t>en  </a:t>
            </a:r>
            <a:r>
              <a:rPr sz="1800" b="1" spc="5" dirty="0">
                <a:latin typeface="Century Gothic"/>
                <a:cs typeface="Century Gothic"/>
              </a:rPr>
              <a:t>la </a:t>
            </a:r>
            <a:r>
              <a:rPr sz="1800" b="1" dirty="0">
                <a:latin typeface="Century Gothic"/>
                <a:cs typeface="Century Gothic"/>
              </a:rPr>
              <a:t>historia, </a:t>
            </a:r>
            <a:r>
              <a:rPr sz="1800" b="1" spc="5" dirty="0">
                <a:latin typeface="Century Gothic"/>
                <a:cs typeface="Century Gothic"/>
              </a:rPr>
              <a:t>la</a:t>
            </a:r>
            <a:r>
              <a:rPr sz="1800" b="1" spc="-190" dirty="0">
                <a:latin typeface="Century Gothic"/>
                <a:cs typeface="Century Gothic"/>
              </a:rPr>
              <a:t> </a:t>
            </a:r>
            <a:r>
              <a:rPr sz="1800" b="1" spc="-10" dirty="0">
                <a:latin typeface="Century Gothic"/>
                <a:cs typeface="Century Gothic"/>
              </a:rPr>
              <a:t>mente  humana </a:t>
            </a:r>
            <a:r>
              <a:rPr sz="1800" b="1" spc="-15" dirty="0">
                <a:latin typeface="Century Gothic"/>
                <a:cs typeface="Century Gothic"/>
              </a:rPr>
              <a:t>es </a:t>
            </a:r>
            <a:r>
              <a:rPr sz="1800" b="1" spc="-25" dirty="0">
                <a:latin typeface="Century Gothic"/>
                <a:cs typeface="Century Gothic"/>
              </a:rPr>
              <a:t>una  </a:t>
            </a:r>
            <a:r>
              <a:rPr sz="1800" b="1" spc="-5" dirty="0">
                <a:latin typeface="Century Gothic"/>
                <a:cs typeface="Century Gothic"/>
              </a:rPr>
              <a:t>fuerza </a:t>
            </a:r>
            <a:r>
              <a:rPr sz="1800" b="1" spc="-10" dirty="0">
                <a:latin typeface="Century Gothic"/>
                <a:cs typeface="Century Gothic"/>
              </a:rPr>
              <a:t>productiva  </a:t>
            </a:r>
            <a:r>
              <a:rPr sz="1800" b="1" spc="-5" dirty="0">
                <a:latin typeface="Century Gothic"/>
                <a:cs typeface="Century Gothic"/>
              </a:rPr>
              <a:t>directa, </a:t>
            </a:r>
            <a:r>
              <a:rPr sz="1800" b="1" spc="-15" dirty="0">
                <a:latin typeface="Century Gothic"/>
                <a:cs typeface="Century Gothic"/>
              </a:rPr>
              <a:t>no </a:t>
            </a:r>
            <a:r>
              <a:rPr sz="1800" b="1" spc="5" dirty="0">
                <a:latin typeface="Century Gothic"/>
                <a:cs typeface="Century Gothic"/>
              </a:rPr>
              <a:t>sólo </a:t>
            </a:r>
            <a:r>
              <a:rPr sz="1800" b="1" spc="-15" dirty="0">
                <a:latin typeface="Century Gothic"/>
                <a:cs typeface="Century Gothic"/>
              </a:rPr>
              <a:t>un  elemento </a:t>
            </a:r>
            <a:r>
              <a:rPr sz="1800" b="1" spc="-5" dirty="0">
                <a:latin typeface="Century Gothic"/>
                <a:cs typeface="Century Gothic"/>
              </a:rPr>
              <a:t>decisivo  </a:t>
            </a:r>
            <a:r>
              <a:rPr sz="1800" b="1" spc="-10" dirty="0">
                <a:latin typeface="Century Gothic"/>
                <a:cs typeface="Century Gothic"/>
              </a:rPr>
              <a:t>del </a:t>
            </a:r>
            <a:r>
              <a:rPr sz="1800" b="1" spc="5" dirty="0">
                <a:latin typeface="Century Gothic"/>
                <a:cs typeface="Century Gothic"/>
              </a:rPr>
              <a:t>sistema de  </a:t>
            </a:r>
            <a:r>
              <a:rPr sz="1800" b="1" spc="-10" dirty="0">
                <a:latin typeface="Century Gothic"/>
                <a:cs typeface="Century Gothic"/>
              </a:rPr>
              <a:t>producción".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3250" y="962025"/>
            <a:ext cx="2657475" cy="2305050"/>
          </a:xfrm>
          <a:prstGeom prst="rect">
            <a:avLst/>
          </a:prstGeom>
          <a:solidFill>
            <a:srgbClr val="FF6B0A"/>
          </a:solidFill>
        </p:spPr>
        <p:txBody>
          <a:bodyPr vert="horz" wrap="square" lIns="0" tIns="38100" rIns="0" bIns="0" rtlCol="0">
            <a:spAutoFit/>
          </a:bodyPr>
          <a:lstStyle/>
          <a:p>
            <a:pPr marL="98425" marR="113664">
              <a:lnSpc>
                <a:spcPct val="100400"/>
              </a:lnSpc>
              <a:spcBef>
                <a:spcPts val="300"/>
              </a:spcBef>
            </a:pPr>
            <a:r>
              <a:rPr sz="1400" b="1" spc="20" dirty="0">
                <a:latin typeface="Century Gothic"/>
                <a:cs typeface="Century Gothic"/>
              </a:rPr>
              <a:t>A</a:t>
            </a:r>
            <a:r>
              <a:rPr sz="1400" b="1" spc="-40" dirty="0">
                <a:latin typeface="Century Gothic"/>
                <a:cs typeface="Century Gothic"/>
              </a:rPr>
              <a:t> </a:t>
            </a:r>
            <a:r>
              <a:rPr sz="1400" b="1" spc="10" dirty="0">
                <a:latin typeface="Century Gothic"/>
                <a:cs typeface="Century Gothic"/>
              </a:rPr>
              <a:t>diferencia</a:t>
            </a:r>
            <a:r>
              <a:rPr sz="1400" b="1" spc="-145" dirty="0">
                <a:latin typeface="Century Gothic"/>
                <a:cs typeface="Century Gothic"/>
              </a:rPr>
              <a:t> </a:t>
            </a:r>
            <a:r>
              <a:rPr sz="1400" b="1" spc="30" dirty="0">
                <a:latin typeface="Century Gothic"/>
                <a:cs typeface="Century Gothic"/>
              </a:rPr>
              <a:t>de</a:t>
            </a:r>
            <a:r>
              <a:rPr sz="1400" b="1" spc="-45" dirty="0">
                <a:latin typeface="Century Gothic"/>
                <a:cs typeface="Century Gothic"/>
              </a:rPr>
              <a:t> </a:t>
            </a:r>
            <a:r>
              <a:rPr sz="1400" b="1" spc="25" dirty="0">
                <a:latin typeface="Century Gothic"/>
                <a:cs typeface="Century Gothic"/>
              </a:rPr>
              <a:t>la</a:t>
            </a:r>
            <a:r>
              <a:rPr sz="1400" b="1" spc="-70" dirty="0">
                <a:latin typeface="Century Gothic"/>
                <a:cs typeface="Century Gothic"/>
              </a:rPr>
              <a:t> </a:t>
            </a:r>
            <a:r>
              <a:rPr sz="1400" b="1" spc="15" dirty="0">
                <a:latin typeface="Century Gothic"/>
                <a:cs typeface="Century Gothic"/>
              </a:rPr>
              <a:t>sociedad  industrial, </a:t>
            </a:r>
            <a:r>
              <a:rPr sz="1400" b="1" spc="5" dirty="0">
                <a:latin typeface="Century Gothic"/>
                <a:cs typeface="Century Gothic"/>
              </a:rPr>
              <a:t>en </a:t>
            </a:r>
            <a:r>
              <a:rPr sz="1400" b="1" spc="15" dirty="0">
                <a:latin typeface="Century Gothic"/>
                <a:cs typeface="Century Gothic"/>
              </a:rPr>
              <a:t>donde </a:t>
            </a:r>
            <a:r>
              <a:rPr sz="1400" b="1" spc="25" dirty="0">
                <a:latin typeface="Century Gothic"/>
                <a:cs typeface="Century Gothic"/>
              </a:rPr>
              <a:t>la  </a:t>
            </a:r>
            <a:r>
              <a:rPr sz="1400" b="1" spc="15" dirty="0">
                <a:latin typeface="Century Gothic"/>
                <a:cs typeface="Century Gothic"/>
              </a:rPr>
              <a:t>riqueza </a:t>
            </a:r>
            <a:r>
              <a:rPr sz="1400" b="1" dirty="0">
                <a:latin typeface="Century Gothic"/>
                <a:cs typeface="Century Gothic"/>
              </a:rPr>
              <a:t>se </a:t>
            </a:r>
            <a:r>
              <a:rPr sz="1400" b="1" spc="30" dirty="0">
                <a:latin typeface="Century Gothic"/>
                <a:cs typeface="Century Gothic"/>
              </a:rPr>
              <a:t>basaba </a:t>
            </a:r>
            <a:r>
              <a:rPr sz="1400" b="1" spc="10" dirty="0">
                <a:latin typeface="Century Gothic"/>
                <a:cs typeface="Century Gothic"/>
              </a:rPr>
              <a:t>en </a:t>
            </a:r>
            <a:r>
              <a:rPr sz="1400" b="1" spc="30" dirty="0">
                <a:latin typeface="Century Gothic"/>
                <a:cs typeface="Century Gothic"/>
              </a:rPr>
              <a:t>las  </a:t>
            </a:r>
            <a:r>
              <a:rPr sz="1400" b="1" spc="25" dirty="0">
                <a:latin typeface="Century Gothic"/>
                <a:cs typeface="Century Gothic"/>
              </a:rPr>
              <a:t>materias primas </a:t>
            </a:r>
            <a:r>
              <a:rPr sz="1400" b="1" spc="15" dirty="0">
                <a:latin typeface="Century Gothic"/>
                <a:cs typeface="Century Gothic"/>
              </a:rPr>
              <a:t>y </a:t>
            </a:r>
            <a:r>
              <a:rPr sz="1400" b="1" spc="25" dirty="0">
                <a:latin typeface="Century Gothic"/>
                <a:cs typeface="Century Gothic"/>
              </a:rPr>
              <a:t>la  </a:t>
            </a:r>
            <a:r>
              <a:rPr sz="1400" b="1" spc="10" dirty="0">
                <a:latin typeface="Century Gothic"/>
                <a:cs typeface="Century Gothic"/>
              </a:rPr>
              <a:t>producción, </a:t>
            </a:r>
            <a:r>
              <a:rPr sz="1400" b="1" spc="5" dirty="0">
                <a:latin typeface="Century Gothic"/>
                <a:cs typeface="Century Gothic"/>
              </a:rPr>
              <a:t>en </a:t>
            </a:r>
            <a:r>
              <a:rPr sz="1400" b="1" spc="25" dirty="0">
                <a:latin typeface="Century Gothic"/>
                <a:cs typeface="Century Gothic"/>
              </a:rPr>
              <a:t>la</a:t>
            </a:r>
            <a:r>
              <a:rPr sz="1400" b="1" spc="-295" dirty="0">
                <a:latin typeface="Century Gothic"/>
                <a:cs typeface="Century Gothic"/>
              </a:rPr>
              <a:t> </a:t>
            </a:r>
            <a:r>
              <a:rPr sz="1400" b="1" spc="15" dirty="0">
                <a:latin typeface="Century Gothic"/>
                <a:cs typeface="Century Gothic"/>
              </a:rPr>
              <a:t>sociedad  del </a:t>
            </a:r>
            <a:r>
              <a:rPr sz="1400" b="1" spc="5" dirty="0">
                <a:latin typeface="Century Gothic"/>
                <a:cs typeface="Century Gothic"/>
              </a:rPr>
              <a:t>conocimiento, </a:t>
            </a:r>
            <a:r>
              <a:rPr sz="1400" b="1" spc="25" dirty="0">
                <a:latin typeface="Century Gothic"/>
                <a:cs typeface="Century Gothic"/>
              </a:rPr>
              <a:t>la  </a:t>
            </a:r>
            <a:r>
              <a:rPr sz="1400" b="1" spc="15" dirty="0">
                <a:latin typeface="Century Gothic"/>
                <a:cs typeface="Century Gothic"/>
              </a:rPr>
              <a:t>riqueza </a:t>
            </a:r>
            <a:r>
              <a:rPr sz="1400" b="1" spc="-5" dirty="0">
                <a:latin typeface="Century Gothic"/>
                <a:cs typeface="Century Gothic"/>
              </a:rPr>
              <a:t>se </a:t>
            </a:r>
            <a:r>
              <a:rPr sz="1400" b="1" spc="5" dirty="0">
                <a:latin typeface="Century Gothic"/>
                <a:cs typeface="Century Gothic"/>
              </a:rPr>
              <a:t>genera </a:t>
            </a:r>
            <a:r>
              <a:rPr sz="1400" b="1" spc="15" dirty="0">
                <a:latin typeface="Century Gothic"/>
                <a:cs typeface="Century Gothic"/>
              </a:rPr>
              <a:t>a </a:t>
            </a:r>
            <a:r>
              <a:rPr sz="1400" b="1" spc="25" dirty="0">
                <a:latin typeface="Century Gothic"/>
                <a:cs typeface="Century Gothic"/>
              </a:rPr>
              <a:t>partir  </a:t>
            </a:r>
            <a:r>
              <a:rPr sz="1400" b="1" spc="30" dirty="0">
                <a:latin typeface="Century Gothic"/>
                <a:cs typeface="Century Gothic"/>
              </a:rPr>
              <a:t>de </a:t>
            </a:r>
            <a:r>
              <a:rPr sz="1400" b="1" spc="25" dirty="0">
                <a:latin typeface="Century Gothic"/>
                <a:cs typeface="Century Gothic"/>
              </a:rPr>
              <a:t>lo </a:t>
            </a:r>
            <a:r>
              <a:rPr sz="1400" b="1" spc="15" dirty="0">
                <a:latin typeface="Century Gothic"/>
                <a:cs typeface="Century Gothic"/>
              </a:rPr>
              <a:t>que </a:t>
            </a:r>
            <a:r>
              <a:rPr sz="1400" b="1" spc="-5" dirty="0">
                <a:latin typeface="Century Gothic"/>
                <a:cs typeface="Century Gothic"/>
              </a:rPr>
              <a:t>se </a:t>
            </a:r>
            <a:r>
              <a:rPr sz="1400" b="1" spc="20" dirty="0">
                <a:latin typeface="Century Gothic"/>
                <a:cs typeface="Century Gothic"/>
              </a:rPr>
              <a:t>sabe </a:t>
            </a:r>
            <a:r>
              <a:rPr sz="1400" b="1" spc="15" dirty="0">
                <a:latin typeface="Century Gothic"/>
                <a:cs typeface="Century Gothic"/>
              </a:rPr>
              <a:t>y que  puede </a:t>
            </a:r>
            <a:r>
              <a:rPr sz="1400" b="1" spc="20" dirty="0">
                <a:latin typeface="Century Gothic"/>
                <a:cs typeface="Century Gothic"/>
              </a:rPr>
              <a:t>aplicarse </a:t>
            </a:r>
            <a:r>
              <a:rPr sz="1400" b="1" spc="5" dirty="0">
                <a:latin typeface="Century Gothic"/>
                <a:cs typeface="Century Gothic"/>
              </a:rPr>
              <a:t>en </a:t>
            </a:r>
            <a:r>
              <a:rPr sz="1400" b="1" spc="-5" dirty="0">
                <a:latin typeface="Century Gothic"/>
                <a:cs typeface="Century Gothic"/>
              </a:rPr>
              <a:t>un  </a:t>
            </a:r>
            <a:r>
              <a:rPr sz="1400" b="1" spc="10" dirty="0">
                <a:latin typeface="Century Gothic"/>
                <a:cs typeface="Century Gothic"/>
              </a:rPr>
              <a:t>contexto</a:t>
            </a:r>
            <a:r>
              <a:rPr sz="1400" b="1" spc="-110" dirty="0">
                <a:latin typeface="Century Gothic"/>
                <a:cs typeface="Century Gothic"/>
              </a:rPr>
              <a:t> </a:t>
            </a:r>
            <a:r>
              <a:rPr sz="1400" b="1" spc="15" dirty="0">
                <a:latin typeface="Century Gothic"/>
                <a:cs typeface="Century Gothic"/>
              </a:rPr>
              <a:t>determinado.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2175" y="962025"/>
            <a:ext cx="2857500" cy="2305050"/>
          </a:xfrm>
          <a:prstGeom prst="rect">
            <a:avLst/>
          </a:prstGeom>
          <a:solidFill>
            <a:srgbClr val="FF6B0A"/>
          </a:solidFill>
        </p:spPr>
        <p:txBody>
          <a:bodyPr vert="horz" wrap="square" lIns="0" tIns="45085" rIns="0" bIns="0" rtlCol="0">
            <a:spAutoFit/>
          </a:bodyPr>
          <a:lstStyle/>
          <a:p>
            <a:pPr marL="95250" marR="120650">
              <a:lnSpc>
                <a:spcPct val="100000"/>
              </a:lnSpc>
              <a:spcBef>
                <a:spcPts val="355"/>
              </a:spcBef>
            </a:pPr>
            <a:r>
              <a:rPr sz="1500" b="1" spc="5" dirty="0">
                <a:latin typeface="Century Gothic"/>
                <a:cs typeface="Century Gothic"/>
              </a:rPr>
              <a:t>La </a:t>
            </a:r>
            <a:r>
              <a:rPr sz="1500" b="1" spc="-5" dirty="0">
                <a:latin typeface="Century Gothic"/>
                <a:cs typeface="Century Gothic"/>
              </a:rPr>
              <a:t>cultura </a:t>
            </a:r>
            <a:r>
              <a:rPr sz="1500" b="1" spc="-10" dirty="0">
                <a:latin typeface="Century Gothic"/>
                <a:cs typeface="Century Gothic"/>
              </a:rPr>
              <a:t>de </a:t>
            </a:r>
            <a:r>
              <a:rPr sz="1500" b="1" spc="5" dirty="0">
                <a:latin typeface="Century Gothic"/>
                <a:cs typeface="Century Gothic"/>
              </a:rPr>
              <a:t>la sociedad  </a:t>
            </a:r>
            <a:r>
              <a:rPr sz="1500" b="1" spc="-5" dirty="0">
                <a:latin typeface="Century Gothic"/>
                <a:cs typeface="Century Gothic"/>
              </a:rPr>
              <a:t>del </a:t>
            </a:r>
            <a:r>
              <a:rPr sz="1500" b="1" spc="5" dirty="0">
                <a:latin typeface="Century Gothic"/>
                <a:cs typeface="Century Gothic"/>
              </a:rPr>
              <a:t>conocimiento tiene  como </a:t>
            </a:r>
            <a:r>
              <a:rPr sz="1500" b="1" spc="-5" dirty="0">
                <a:latin typeface="Century Gothic"/>
                <a:cs typeface="Century Gothic"/>
              </a:rPr>
              <a:t>uno </a:t>
            </a:r>
            <a:r>
              <a:rPr sz="1500" b="1" spc="-10" dirty="0">
                <a:latin typeface="Century Gothic"/>
                <a:cs typeface="Century Gothic"/>
              </a:rPr>
              <a:t>de </a:t>
            </a:r>
            <a:r>
              <a:rPr sz="1500" b="1" dirty="0">
                <a:latin typeface="Century Gothic"/>
                <a:cs typeface="Century Gothic"/>
              </a:rPr>
              <a:t>sus </a:t>
            </a:r>
            <a:r>
              <a:rPr sz="1500" b="1" spc="-5" dirty="0">
                <a:latin typeface="Century Gothic"/>
                <a:cs typeface="Century Gothic"/>
              </a:rPr>
              <a:t>valores  principales </a:t>
            </a:r>
            <a:r>
              <a:rPr sz="1500" b="1" spc="5" dirty="0">
                <a:latin typeface="Century Gothic"/>
                <a:cs typeface="Century Gothic"/>
              </a:rPr>
              <a:t>el </a:t>
            </a:r>
            <a:r>
              <a:rPr sz="1500" b="1" spc="-10" dirty="0">
                <a:latin typeface="Century Gothic"/>
                <a:cs typeface="Century Gothic"/>
              </a:rPr>
              <a:t>aprendizaje  </a:t>
            </a:r>
            <a:r>
              <a:rPr sz="1500" b="1" dirty="0">
                <a:latin typeface="Century Gothic"/>
                <a:cs typeface="Century Gothic"/>
              </a:rPr>
              <a:t>continuo y </a:t>
            </a:r>
            <a:r>
              <a:rPr sz="1500" b="1" spc="5" dirty="0">
                <a:latin typeface="Century Gothic"/>
                <a:cs typeface="Century Gothic"/>
              </a:rPr>
              <a:t>la </a:t>
            </a:r>
            <a:r>
              <a:rPr sz="1500" b="1" dirty="0">
                <a:latin typeface="Century Gothic"/>
                <a:cs typeface="Century Gothic"/>
              </a:rPr>
              <a:t>investigación  </a:t>
            </a:r>
            <a:r>
              <a:rPr sz="1500" b="1" spc="-10" dirty="0">
                <a:latin typeface="Century Gothic"/>
                <a:cs typeface="Century Gothic"/>
              </a:rPr>
              <a:t>que </a:t>
            </a:r>
            <a:r>
              <a:rPr sz="1500" b="1" spc="-5" dirty="0">
                <a:latin typeface="Century Gothic"/>
                <a:cs typeface="Century Gothic"/>
              </a:rPr>
              <a:t>descubra  </a:t>
            </a:r>
            <a:r>
              <a:rPr sz="1500" b="1" spc="5" dirty="0">
                <a:latin typeface="Century Gothic"/>
                <a:cs typeface="Century Gothic"/>
              </a:rPr>
              <a:t>conocimiento, el </a:t>
            </a:r>
            <a:r>
              <a:rPr sz="1500" b="1" spc="-5" dirty="0">
                <a:latin typeface="Century Gothic"/>
                <a:cs typeface="Century Gothic"/>
              </a:rPr>
              <a:t>cual  permita innovar </a:t>
            </a:r>
            <a:r>
              <a:rPr sz="1500" b="1" spc="5" dirty="0">
                <a:latin typeface="Century Gothic"/>
                <a:cs typeface="Century Gothic"/>
              </a:rPr>
              <a:t>en </a:t>
            </a:r>
            <a:r>
              <a:rPr sz="1500" b="1" dirty="0">
                <a:latin typeface="Century Gothic"/>
                <a:cs typeface="Century Gothic"/>
              </a:rPr>
              <a:t>todos </a:t>
            </a:r>
            <a:r>
              <a:rPr sz="1500" b="1" spc="5" dirty="0">
                <a:latin typeface="Century Gothic"/>
                <a:cs typeface="Century Gothic"/>
              </a:rPr>
              <a:t>los  </a:t>
            </a:r>
            <a:r>
              <a:rPr sz="1500" b="1" dirty="0">
                <a:latin typeface="Century Gothic"/>
                <a:cs typeface="Century Gothic"/>
              </a:rPr>
              <a:t>campos </a:t>
            </a:r>
            <a:r>
              <a:rPr sz="1500" b="1" spc="-10" dirty="0">
                <a:latin typeface="Century Gothic"/>
                <a:cs typeface="Century Gothic"/>
              </a:rPr>
              <a:t>de </a:t>
            </a:r>
            <a:r>
              <a:rPr sz="1500" b="1" spc="5" dirty="0">
                <a:latin typeface="Century Gothic"/>
                <a:cs typeface="Century Gothic"/>
              </a:rPr>
              <a:t>la </a:t>
            </a:r>
            <a:r>
              <a:rPr sz="1500" b="1" spc="-5" dirty="0">
                <a:latin typeface="Century Gothic"/>
                <a:cs typeface="Century Gothic"/>
              </a:rPr>
              <a:t>vida humana.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747" y="3543300"/>
            <a:ext cx="591312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5" dirty="0">
                <a:latin typeface="Calibri"/>
                <a:cs typeface="Calibri"/>
              </a:rPr>
              <a:t>SOCIEDAD </a:t>
            </a:r>
            <a:r>
              <a:rPr sz="3600" dirty="0">
                <a:latin typeface="Calibri"/>
                <a:cs typeface="Calibri"/>
              </a:rPr>
              <a:t>DEL</a:t>
            </a:r>
            <a:r>
              <a:rPr sz="3600" spc="-1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CONOCIMIENTO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878</Words>
  <Application>Microsoft Office PowerPoint</Application>
  <PresentationFormat>Presentación en pantalla (16:9)</PresentationFormat>
  <Paragraphs>80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Verdana</vt:lpstr>
      <vt:lpstr>Office Theme</vt:lpstr>
      <vt:lpstr>Presentación de PowerPoint</vt:lpstr>
      <vt:lpstr>¿Qué hace Colombia Productiva?</vt:lpstr>
      <vt:lpstr>Colombia Productiva en el sector comercio, industria y turismo</vt:lpstr>
      <vt:lpstr>Proyecto</vt:lpstr>
      <vt:lpstr>Presentación de PowerPoint</vt:lpstr>
      <vt:lpstr>¿ CUÁLES SON LOS SECTORES TRADICIONALES PRIORIZADOS ?</vt:lpstr>
      <vt:lpstr>Presentación de PowerPoint</vt:lpstr>
      <vt:lpstr>De acuerdo  con el BID:</vt:lpstr>
      <vt:lpstr>Presentación de PowerPoint</vt:lpstr>
      <vt:lpstr>SECTORES DE LA ECONOMÍA NARANJA</vt:lpstr>
      <vt:lpstr>Presentación de PowerPoint</vt:lpstr>
      <vt:lpstr>IDEA DE SECTOR TRADICIONAL CON ECONOMÍA NARANJA</vt:lpstr>
      <vt:lpstr>IDEA DE ECONOMÍA NARANJA CON SECTORES TRADICIONALES</vt:lpstr>
      <vt:lpstr>FACTORES QUE ELEVAN LA PRODUCTIVIDAD DE LAS EMPRESAS</vt:lpstr>
      <vt:lpstr>Presentación de PowerPoint</vt:lpstr>
      <vt:lpstr>BENEFICIOS AL PARTICIPAR EN EL PROYECTO</vt:lpstr>
      <vt:lpstr>“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PIÑEROS GAMBOA</dc:creator>
  <cp:lastModifiedBy>FAMILIA PIÑEROS GAMBOA</cp:lastModifiedBy>
  <cp:revision>2</cp:revision>
  <dcterms:created xsi:type="dcterms:W3CDTF">2020-11-16T21:03:01Z</dcterms:created>
  <dcterms:modified xsi:type="dcterms:W3CDTF">2020-11-18T22:42:10Z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2020-10-06T00:00:00Z</vt:filetime>
  </property>
  <property fmtid="{D5CDD505-2E9C-101B-9397-08002B2CF9AE}" pid="3" name="LastSaved">
    <vt:filetime>2020-11-16T00:00:00Z</vt:filetime>
  </property>
</Properties>
</file>